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2"/>
  </p:notesMasterIdLst>
  <p:handoutMasterIdLst>
    <p:handoutMasterId r:id="rId53"/>
  </p:handoutMasterIdLst>
  <p:sldIdLst>
    <p:sldId id="299" r:id="rId6"/>
    <p:sldId id="684" r:id="rId7"/>
    <p:sldId id="261" r:id="rId8"/>
    <p:sldId id="422" r:id="rId9"/>
    <p:sldId id="2140755642" r:id="rId10"/>
    <p:sldId id="423" r:id="rId11"/>
    <p:sldId id="265" r:id="rId12"/>
    <p:sldId id="424" r:id="rId13"/>
    <p:sldId id="1209" r:id="rId14"/>
    <p:sldId id="425" r:id="rId15"/>
    <p:sldId id="2140755647" r:id="rId16"/>
    <p:sldId id="272" r:id="rId17"/>
    <p:sldId id="2140755649" r:id="rId18"/>
    <p:sldId id="1191" r:id="rId19"/>
    <p:sldId id="1202" r:id="rId20"/>
    <p:sldId id="669" r:id="rId21"/>
    <p:sldId id="671" r:id="rId22"/>
    <p:sldId id="1211" r:id="rId23"/>
    <p:sldId id="2140755646" r:id="rId24"/>
    <p:sldId id="2140755643" r:id="rId25"/>
    <p:sldId id="273" r:id="rId26"/>
    <p:sldId id="278" r:id="rId27"/>
    <p:sldId id="280" r:id="rId28"/>
    <p:sldId id="1203" r:id="rId29"/>
    <p:sldId id="681" r:id="rId30"/>
    <p:sldId id="682" r:id="rId31"/>
    <p:sldId id="683" r:id="rId32"/>
    <p:sldId id="1192" r:id="rId33"/>
    <p:sldId id="1204" r:id="rId34"/>
    <p:sldId id="1193" r:id="rId35"/>
    <p:sldId id="315" r:id="rId36"/>
    <p:sldId id="2140755650" r:id="rId37"/>
    <p:sldId id="2140755644" r:id="rId38"/>
    <p:sldId id="1194" r:id="rId39"/>
    <p:sldId id="2140755651" r:id="rId40"/>
    <p:sldId id="2140755652" r:id="rId41"/>
    <p:sldId id="459" r:id="rId42"/>
    <p:sldId id="537" r:id="rId43"/>
    <p:sldId id="677" r:id="rId44"/>
    <p:sldId id="539" r:id="rId45"/>
    <p:sldId id="678" r:id="rId46"/>
    <p:sldId id="540" r:id="rId47"/>
    <p:sldId id="2140755645" r:id="rId48"/>
    <p:sldId id="2140755653" r:id="rId49"/>
    <p:sldId id="2140755654" r:id="rId50"/>
    <p:sldId id="1198"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617"/>
    <a:srgbClr val="CF202F"/>
    <a:srgbClr val="09A6E0"/>
    <a:srgbClr val="FFD500"/>
    <a:srgbClr val="2A6EA4"/>
    <a:srgbClr val="7FBE42"/>
    <a:srgbClr val="B5CF34"/>
    <a:srgbClr val="EB2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2" autoAdjust="0"/>
    <p:restoredTop sz="86924" autoAdjust="0"/>
  </p:normalViewPr>
  <p:slideViewPr>
    <p:cSldViewPr snapToGrid="0">
      <p:cViewPr varScale="1">
        <p:scale>
          <a:sx n="72" d="100"/>
          <a:sy n="72" d="100"/>
        </p:scale>
        <p:origin x="1085"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5D149F-B768-46CA-BE4F-9114047E5492}"/>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2843A703-8633-4537-BE82-1EBCF38850C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E08D798-8D53-47F2-9A2C-1A7F51319D88}" type="datetimeFigureOut">
              <a:rPr lang="en-US" smtClean="0"/>
              <a:t>12/17/2024</a:t>
            </a:fld>
            <a:endParaRPr lang="en-US"/>
          </a:p>
        </p:txBody>
      </p:sp>
      <p:sp>
        <p:nvSpPr>
          <p:cNvPr id="4" name="Footer Placeholder 3">
            <a:extLst>
              <a:ext uri="{FF2B5EF4-FFF2-40B4-BE49-F238E27FC236}">
                <a16:creationId xmlns:a16="http://schemas.microsoft.com/office/drawing/2014/main" id="{E6D0FC4B-F03B-4F2E-94DF-53A2B59BB2C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D2211B7-1CF3-4F98-AD6C-EDC5315E69B3}"/>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1F10711-0B5A-4F31-AD38-272ACFB23354}" type="slidenum">
              <a:rPr lang="en-US" smtClean="0"/>
              <a:t>‹#›</a:t>
            </a:fld>
            <a:endParaRPr lang="en-US"/>
          </a:p>
        </p:txBody>
      </p:sp>
    </p:spTree>
    <p:extLst>
      <p:ext uri="{BB962C8B-B14F-4D97-AF65-F5344CB8AC3E}">
        <p14:creationId xmlns:p14="http://schemas.microsoft.com/office/powerpoint/2010/main" val="2032850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C83CDC6-E69D-4075-B116-F229F43B81A2}" type="datetimeFigureOut">
              <a:rPr lang="en-US" smtClean="0"/>
              <a:t>12/17/2024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02946AD-54FB-46F8-B91B-C3C0DD0D3127}" type="slidenum">
              <a:rPr lang="en-US" smtClean="0"/>
              <a:t>‹#›</a:t>
            </a:fld>
            <a:endParaRPr lang="en-US"/>
          </a:p>
        </p:txBody>
      </p:sp>
    </p:spTree>
    <p:extLst>
      <p:ext uri="{BB962C8B-B14F-4D97-AF65-F5344CB8AC3E}">
        <p14:creationId xmlns:p14="http://schemas.microsoft.com/office/powerpoint/2010/main" val="1151381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solera4me.com/kei"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panose="020B0502020202020204" pitchFamily="34" charset="0"/>
              </a:rPr>
              <a:t>Welcome to your New Hire benefits enrollment for Kimball Electronics. Our Benefits are a key part of your Total Rewards Package at Kimball Electronics.</a:t>
            </a:r>
          </a:p>
          <a:p>
            <a:endParaRPr lang="en-US" dirty="0"/>
          </a:p>
        </p:txBody>
      </p:sp>
      <p:sp>
        <p:nvSpPr>
          <p:cNvPr id="4" name="Slide Number Placeholder 3"/>
          <p:cNvSpPr>
            <a:spLocks noGrp="1"/>
          </p:cNvSpPr>
          <p:nvPr>
            <p:ph type="sldNum" sz="quarter" idx="5"/>
          </p:nvPr>
        </p:nvSpPr>
        <p:spPr/>
        <p:txBody>
          <a:bodyPr/>
          <a:lstStyle/>
          <a:p>
            <a:fld id="{502946AD-54FB-46F8-B91B-C3C0DD0D3127}" type="slidenum">
              <a:rPr lang="en-US" smtClean="0"/>
              <a:t>1</a:t>
            </a:fld>
            <a:endParaRPr lang="en-US"/>
          </a:p>
        </p:txBody>
      </p:sp>
    </p:spTree>
    <p:extLst>
      <p:ext uri="{BB962C8B-B14F-4D97-AF65-F5344CB8AC3E}">
        <p14:creationId xmlns:p14="http://schemas.microsoft.com/office/powerpoint/2010/main" val="3199226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 this slide you can see the rates by coverage tier and plan, based on your pay frequency.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Inflation for healthcare is running in the 12% to 18% range over last year.  This is driven by an increase in utilization, which is more expenses incurred by our plan, as well, as inflation in the cost of healthcare procedures.  </a:t>
            </a:r>
          </a:p>
        </p:txBody>
      </p:sp>
      <p:sp>
        <p:nvSpPr>
          <p:cNvPr id="4" name="Slide Number Placeholder 3"/>
          <p:cNvSpPr>
            <a:spLocks noGrp="1"/>
          </p:cNvSpPr>
          <p:nvPr>
            <p:ph type="sldNum" sz="quarter" idx="10"/>
          </p:nvPr>
        </p:nvSpPr>
        <p:spPr/>
        <p:txBody>
          <a:bodyPr/>
          <a:lstStyle/>
          <a:p>
            <a:fld id="{B992468A-C411-4807-83EE-74E095245404}" type="slidenum">
              <a:rPr lang="en-US" smtClean="0"/>
              <a:pPr/>
              <a:t>10</a:t>
            </a:fld>
            <a:endParaRPr lang="en-US"/>
          </a:p>
        </p:txBody>
      </p:sp>
    </p:spTree>
    <p:extLst>
      <p:ext uri="{BB962C8B-B14F-4D97-AF65-F5344CB8AC3E}">
        <p14:creationId xmlns:p14="http://schemas.microsoft.com/office/powerpoint/2010/main" val="269538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our Total Rewards communication, we want all our new hires to recognize the value of their healthcare benefit provided by the Company.</a:t>
            </a:r>
          </a:p>
          <a:p>
            <a:r>
              <a:rPr lang="en-US" dirty="0"/>
              <a:t>Here we summarize the WEEKLY cost for you as an employee and the WEEKLY cost for our company for your coverage based on the plan and coverage tier you may elect. </a:t>
            </a:r>
          </a:p>
          <a:p>
            <a:endParaRPr lang="en-US" dirty="0"/>
          </a:p>
          <a:p>
            <a:r>
              <a:rPr lang="en-US" dirty="0"/>
              <a:t>Please take note of the significant amount of cost for being covered in any of our plans that the company covers on your behalf as apart of your Total Rewards at Kimball Electronics.  The annual cost for the company varies by coverage tier but runs from $10,530.00 for single coverage up to $34,753.00 for family coverage in the Twenty-Seven Hundred plan.  You can see the exact benefit amount based on your election by checking out your Total Rewards page in Workday.  </a:t>
            </a:r>
          </a:p>
        </p:txBody>
      </p:sp>
      <p:sp>
        <p:nvSpPr>
          <p:cNvPr id="4" name="Slide Number Placeholder 3"/>
          <p:cNvSpPr>
            <a:spLocks noGrp="1"/>
          </p:cNvSpPr>
          <p:nvPr>
            <p:ph type="sldNum" sz="quarter" idx="10"/>
          </p:nvPr>
        </p:nvSpPr>
        <p:spPr/>
        <p:txBody>
          <a:bodyPr/>
          <a:lstStyle/>
          <a:p>
            <a:fld id="{50762F24-2736-4C6E-8E56-B576CB2634CF}" type="slidenum">
              <a:rPr lang="en-US" smtClean="0"/>
              <a:t>11</a:t>
            </a:fld>
            <a:endParaRPr lang="en-US"/>
          </a:p>
        </p:txBody>
      </p:sp>
    </p:spTree>
    <p:extLst>
      <p:ext uri="{BB962C8B-B14F-4D97-AF65-F5344CB8AC3E}">
        <p14:creationId xmlns:p14="http://schemas.microsoft.com/office/powerpoint/2010/main" val="4035324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200" dirty="0"/>
              <a:t>From newborn to adulthood, the first physical exam in the calendar year will be covered at 100% if coded as preventive.</a:t>
            </a:r>
          </a:p>
          <a:p>
            <a:pPr marL="291179" indent="-291179">
              <a:buFont typeface="Arial" panose="020B0604020202020204" pitchFamily="34" charset="0"/>
              <a:buChar char="•"/>
            </a:pPr>
            <a:r>
              <a:rPr lang="en-US" sz="1200" dirty="0"/>
              <a:t>Annual exams such as mammograms, pap smears, colorectal screenings and immunizations are also covered if coded as Preventive. Additional screenings, with a medical diagnosis, of any of these are covered but are subject to deductibles and co-insurance</a:t>
            </a:r>
            <a:r>
              <a:rPr lang="en-US" sz="1400" dirty="0"/>
              <a:t>. </a:t>
            </a:r>
          </a:p>
          <a:p>
            <a:endParaRPr lang="en-US"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12</a:t>
            </a:fld>
            <a:endParaRPr lang="en-US"/>
          </a:p>
        </p:txBody>
      </p:sp>
    </p:spTree>
    <p:extLst>
      <p:ext uri="{BB962C8B-B14F-4D97-AF65-F5344CB8AC3E}">
        <p14:creationId xmlns:p14="http://schemas.microsoft.com/office/powerpoint/2010/main" val="3441058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Aft>
                <a:spcPts val="400"/>
              </a:spcAft>
            </a:pPr>
            <a:r>
              <a:rPr lang="en-US" dirty="0"/>
              <a:t>The Sydney Health app is a one stop shop for ALL employees!    If you are enrolled in any of the Kimball Electronics benefits plans, you have visibility to all your medical, pharmacy, dental, vision and voluntary plans in one place.</a:t>
            </a:r>
          </a:p>
          <a:p>
            <a:pPr lvl="1">
              <a:spcAft>
                <a:spcPts val="400"/>
              </a:spcAft>
            </a:pPr>
            <a:endParaRPr lang="en-US" dirty="0"/>
          </a:p>
          <a:p>
            <a:pPr lvl="1">
              <a:spcAft>
                <a:spcPts val="400"/>
              </a:spcAft>
            </a:pPr>
            <a:r>
              <a:rPr lang="en-US" dirty="0"/>
              <a:t>IN ADDITION, with the Sydney Health app, ALL employees, regardless if you are enrolled in any of the Kimball Electronics benefits plans, have access to the Symptom Checker, health and wellness Challenges and a rewards program, all designed to assist you in your health and wellness journey.    </a:t>
            </a:r>
          </a:p>
          <a:p>
            <a:pPr lvl="1">
              <a:spcAft>
                <a:spcPts val="400"/>
              </a:spcAft>
            </a:pPr>
            <a:endParaRPr lang="en-US" dirty="0"/>
          </a:p>
          <a:p>
            <a:pPr lvl="1">
              <a:spcAft>
                <a:spcPts val="400"/>
              </a:spcAft>
            </a:pPr>
            <a:r>
              <a:rPr lang="en-US" dirty="0"/>
              <a:t>To get started, download the Sydney Health app.    </a:t>
            </a:r>
          </a:p>
        </p:txBody>
      </p:sp>
      <p:sp>
        <p:nvSpPr>
          <p:cNvPr id="4" name="Slide Number Placeholder 3"/>
          <p:cNvSpPr>
            <a:spLocks noGrp="1"/>
          </p:cNvSpPr>
          <p:nvPr>
            <p:ph type="sldNum" sz="quarter" idx="5"/>
          </p:nvPr>
        </p:nvSpPr>
        <p:spPr/>
        <p:txBody>
          <a:bodyPr/>
          <a:lstStyle/>
          <a:p>
            <a:fld id="{502946AD-54FB-46F8-B91B-C3C0DD0D3127}" type="slidenum">
              <a:rPr lang="en-US" smtClean="0"/>
              <a:t>13</a:t>
            </a:fld>
            <a:endParaRPr lang="en-US"/>
          </a:p>
        </p:txBody>
      </p:sp>
    </p:spTree>
    <p:extLst>
      <p:ext uri="{BB962C8B-B14F-4D97-AF65-F5344CB8AC3E}">
        <p14:creationId xmlns:p14="http://schemas.microsoft.com/office/powerpoint/2010/main" val="14635931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spcAft>
                <a:spcPts val="400"/>
              </a:spcAft>
            </a:pPr>
            <a:r>
              <a:rPr lang="en-US" dirty="0"/>
              <a:t>The Sydney Health app is a place to achieve your wellness goals.  With the Sydney Health app, there are individual challenges – small workouts can be very effective, or you may choose to get a team together and compete in one of the Peer to Peer Challenges.  Select the challenge that works for you.   You can connect your wearable device to Sydney and automatically upload activity to your challenge or you can also enter activity manually.   </a:t>
            </a:r>
          </a:p>
          <a:p>
            <a:pPr lvl="1">
              <a:spcAft>
                <a:spcPts val="400"/>
              </a:spcAft>
            </a:pPr>
            <a:endParaRPr lang="en-US" dirty="0"/>
          </a:p>
          <a:p>
            <a:pPr lvl="1">
              <a:spcAft>
                <a:spcPts val="400"/>
              </a:spcAft>
            </a:pPr>
            <a:r>
              <a:rPr lang="en-US" dirty="0"/>
              <a:t>We are also offering a Rewards Program that employees can earn raffle tickets for daily tracking of your steps, food intake, and sleep.   In addition, you can earn raffle tickets for completing your annual preventative exams or just logging into the app each day!   You can allocate your earned raffle tickets to different gift card draws each quarter.  Just make sure to log into the Sydney app each quarter and make your selections for a chance to win one of 18, $250.00 gift cards.    Spouses of employees who are enrolled in the medical plan are also eligible to track and earn raffle tickets for the sweepstakes drawing.     </a:t>
            </a:r>
          </a:p>
        </p:txBody>
      </p:sp>
      <p:sp>
        <p:nvSpPr>
          <p:cNvPr id="4" name="Slide Number Placeholder 3"/>
          <p:cNvSpPr>
            <a:spLocks noGrp="1"/>
          </p:cNvSpPr>
          <p:nvPr>
            <p:ph type="sldNum" sz="quarter" idx="5"/>
          </p:nvPr>
        </p:nvSpPr>
        <p:spPr/>
        <p:txBody>
          <a:bodyPr/>
          <a:lstStyle/>
          <a:p>
            <a:fld id="{502946AD-54FB-46F8-B91B-C3C0DD0D3127}" type="slidenum">
              <a:rPr lang="en-US" smtClean="0"/>
              <a:t>14</a:t>
            </a:fld>
            <a:endParaRPr lang="en-US"/>
          </a:p>
        </p:txBody>
      </p:sp>
    </p:spTree>
    <p:extLst>
      <p:ext uri="{BB962C8B-B14F-4D97-AF65-F5344CB8AC3E}">
        <p14:creationId xmlns:p14="http://schemas.microsoft.com/office/powerpoint/2010/main" val="918847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Livongo</a:t>
            </a:r>
            <a:r>
              <a:rPr lang="en-US" dirty="0"/>
              <a:t> Diabetes and Hypertension Management programs are available to members who have a diagnosis of diabetes and/or hypertension.  </a:t>
            </a:r>
          </a:p>
          <a:p>
            <a:r>
              <a:rPr lang="en-US" baseline="0" dirty="0"/>
              <a:t>If you register to use the Diabetes Management program, you will receive a free Glucose Meter which integrates with most smart devices.  The meter electronically transmits your blood sugar numbers to the program management team who can reach out to you in a very timely manner if issues are identified. </a:t>
            </a:r>
          </a:p>
          <a:p>
            <a:r>
              <a:rPr lang="en-US" baseline="0" dirty="0"/>
              <a:t> </a:t>
            </a:r>
          </a:p>
          <a:p>
            <a:r>
              <a:rPr lang="en-US" dirty="0"/>
              <a:t>Having hypertension puts you at a 3 times higher risk for stroke, heart attack and kidney disease.   We want to make it easy for members to better understand their condition.   With enrollment in the Hypertension program each participant receives a cellular enabled blood pressure cuff.   Data is automatically uploaded to </a:t>
            </a:r>
            <a:r>
              <a:rPr lang="en-US" dirty="0" err="1"/>
              <a:t>Livongo’s</a:t>
            </a:r>
            <a:r>
              <a:rPr lang="en-US" dirty="0"/>
              <a:t> data engine for a personalized experience.  You will establish a baseline for your blood pressure readings, and you will have access to a one-on-one coach to establish and initiate activities and goals to consistently monitor your blood pressure</a:t>
            </a:r>
            <a:endParaRPr lang="en-US" baseline="0" dirty="0"/>
          </a:p>
          <a:p>
            <a:endParaRPr lang="en-US" baseline="0" dirty="0"/>
          </a:p>
          <a:p>
            <a:r>
              <a:rPr lang="en-US" dirty="0"/>
              <a:t> We encourage all members with these conditions to take advantage of these two programs to assist you in managing your diagnosis for improved health and the lowering of your healthcare costs.    If you have a diabetes or hypertension healthcare claims, you will receive communications on how to enroll in these programs.   </a:t>
            </a:r>
          </a:p>
        </p:txBody>
      </p:sp>
      <p:sp>
        <p:nvSpPr>
          <p:cNvPr id="4" name="Slide Number Placeholder 3"/>
          <p:cNvSpPr>
            <a:spLocks noGrp="1"/>
          </p:cNvSpPr>
          <p:nvPr>
            <p:ph type="sldNum" sz="quarter" idx="10"/>
          </p:nvPr>
        </p:nvSpPr>
        <p:spPr/>
        <p:txBody>
          <a:bodyPr/>
          <a:lstStyle/>
          <a:p>
            <a:fld id="{50762F24-2736-4C6E-8E56-B576CB2634CF}" type="slidenum">
              <a:rPr lang="en-US" smtClean="0"/>
              <a:t>15</a:t>
            </a:fld>
            <a:endParaRPr lang="en-US"/>
          </a:p>
        </p:txBody>
      </p:sp>
    </p:spTree>
    <p:extLst>
      <p:ext uri="{BB962C8B-B14F-4D97-AF65-F5344CB8AC3E}">
        <p14:creationId xmlns:p14="http://schemas.microsoft.com/office/powerpoint/2010/main" val="3135969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33" lvl="2"/>
            <a:r>
              <a:rPr lang="en-US" sz="1200" dirty="0">
                <a:latin typeface="+mn-lt"/>
                <a:ea typeface="Gill Sans"/>
                <a:cs typeface="Arial" panose="020B0604020202020204" pitchFamily="34" charset="0"/>
                <a:sym typeface="Gill Sans"/>
              </a:rPr>
              <a:t>Anthem Blue Cross and Blue Shield provides a benefit called the Diabetes Prevention Program (DPP). The DPP will be available at no cost to all Anthem members (employees and covered dependents) who are age 18 and older that qualify. </a:t>
            </a:r>
          </a:p>
          <a:p>
            <a:pPr marL="18133" lvl="2"/>
            <a:endParaRPr lang="en-US" sz="1200" dirty="0">
              <a:latin typeface="+mn-lt"/>
              <a:ea typeface="Gill Sans"/>
              <a:cs typeface="Arial" panose="020B0604020202020204" pitchFamily="34" charset="0"/>
              <a:sym typeface="Gill Sans"/>
            </a:endParaRPr>
          </a:p>
          <a:p>
            <a:pPr marL="18133" lvl="2"/>
            <a:r>
              <a:rPr lang="en-US" sz="1200" dirty="0">
                <a:latin typeface="+mn-lt"/>
                <a:ea typeface="Gill Sans"/>
                <a:cs typeface="Arial" panose="020B0604020202020204" pitchFamily="34" charset="0"/>
                <a:sym typeface="Gill Sans"/>
              </a:rPr>
              <a:t>Lark is the partner that supplies the DPP through Anthem.</a:t>
            </a:r>
          </a:p>
          <a:p>
            <a:pPr marL="18133" lvl="1"/>
            <a:endParaRPr lang="en-US" sz="1200" dirty="0">
              <a:solidFill>
                <a:schemeClr val="tx1">
                  <a:lumMod val="75000"/>
                  <a:lumOff val="25000"/>
                </a:schemeClr>
              </a:solidFill>
              <a:latin typeface="+mn-lt"/>
              <a:ea typeface="Gotham-Book" charset="0"/>
              <a:cs typeface="Gotham-Book" charset="0"/>
            </a:endParaRPr>
          </a:p>
          <a:p>
            <a:pPr marL="18133" lvl="1"/>
            <a:r>
              <a:rPr lang="en-US" sz="1200" dirty="0">
                <a:solidFill>
                  <a:schemeClr val="tx1">
                    <a:lumMod val="75000"/>
                    <a:lumOff val="25000"/>
                  </a:schemeClr>
                </a:solidFill>
                <a:latin typeface="+mn-lt"/>
                <a:ea typeface="Gotham-Book" charset="0"/>
                <a:cs typeface="Gotham-Book" charset="0"/>
              </a:rPr>
              <a:t>1 in 3 of us is at risk for diabetes. More than 86 million Americans today have prediabetes, and </a:t>
            </a:r>
            <a:r>
              <a:rPr lang="en-US" sz="1200" b="1" dirty="0">
                <a:solidFill>
                  <a:schemeClr val="tx1">
                    <a:lumMod val="75000"/>
                    <a:lumOff val="25000"/>
                  </a:schemeClr>
                </a:solidFill>
                <a:latin typeface="+mn-lt"/>
                <a:ea typeface="Gotham-Book" charset="0"/>
                <a:cs typeface="Gotham-Book" charset="0"/>
              </a:rPr>
              <a:t>most don’t know it.  </a:t>
            </a:r>
            <a:endParaRPr lang="en-US" sz="1200" dirty="0">
              <a:latin typeface="+mn-lt"/>
              <a:cs typeface="Arial" panose="020B0604020202020204" pitchFamily="34" charset="0"/>
            </a:endParaRPr>
          </a:p>
          <a:p>
            <a:pPr marL="18133" lvl="1"/>
            <a:r>
              <a:rPr lang="en-US" sz="1200" dirty="0">
                <a:solidFill>
                  <a:schemeClr val="tx1">
                    <a:lumMod val="75000"/>
                    <a:lumOff val="25000"/>
                  </a:schemeClr>
                </a:solidFill>
                <a:latin typeface="+mn-lt"/>
                <a:ea typeface="Gotham-Book" charset="0"/>
                <a:cs typeface="Gotham-Book" charset="0"/>
              </a:rPr>
              <a:t>Prediabetes means that blood sugar levels are higher than normal, but not high enough yet to be classified as type 2 diabetes.</a:t>
            </a:r>
          </a:p>
          <a:p>
            <a:pPr marL="18133" lvl="1"/>
            <a:endParaRPr lang="en-US" sz="1200" dirty="0">
              <a:solidFill>
                <a:schemeClr val="tx1">
                  <a:lumMod val="75000"/>
                  <a:lumOff val="25000"/>
                </a:schemeClr>
              </a:solidFill>
              <a:latin typeface="+mn-lt"/>
              <a:ea typeface="Gill Sans"/>
              <a:cs typeface="Arial" panose="020B0604020202020204" pitchFamily="34" charset="0"/>
              <a:sym typeface="Gill Sans"/>
            </a:endParaRPr>
          </a:p>
          <a:p>
            <a:pPr marL="18133" lvl="1"/>
            <a:r>
              <a:rPr lang="en-US" sz="1200" dirty="0">
                <a:solidFill>
                  <a:schemeClr val="tx1">
                    <a:lumMod val="75000"/>
                    <a:lumOff val="25000"/>
                  </a:schemeClr>
                </a:solidFill>
                <a:latin typeface="+mn-lt"/>
                <a:ea typeface="Gill Sans"/>
                <a:cs typeface="Arial" panose="020B0604020202020204" pitchFamily="34" charset="0"/>
                <a:sym typeface="Gill Sans"/>
              </a:rPr>
              <a:t>Having a family history of diabetes is generally enough to qualify you for this program.    </a:t>
            </a:r>
            <a:endParaRPr lang="en-US" sz="1200" dirty="0">
              <a:latin typeface="+mn-lt"/>
              <a:ea typeface="Gill Sans"/>
              <a:cs typeface="Arial" panose="020B0604020202020204" pitchFamily="34" charset="0"/>
              <a:sym typeface="Gill Sans"/>
            </a:endParaRPr>
          </a:p>
          <a:p>
            <a:pPr marL="13600" lvl="1"/>
            <a:r>
              <a:rPr lang="en-US" sz="1200" dirty="0">
                <a:solidFill>
                  <a:schemeClr val="tx1">
                    <a:lumMod val="75000"/>
                    <a:lumOff val="25000"/>
                  </a:schemeClr>
                </a:solidFill>
                <a:latin typeface="+mn-lt"/>
                <a:ea typeface="Gotham-Book" charset="0"/>
                <a:cs typeface="Gotham-Book" charset="0"/>
              </a:rPr>
              <a:t>The DPP is a 16-week program designed to help participants adopt healthier lifestyle habits and lose a modest amount of weight</a:t>
            </a:r>
          </a:p>
          <a:p>
            <a:pPr marL="13600" lvl="1"/>
            <a:r>
              <a:rPr lang="en-US" sz="1200" dirty="0">
                <a:solidFill>
                  <a:schemeClr val="tx1">
                    <a:lumMod val="75000"/>
                    <a:lumOff val="25000"/>
                  </a:schemeClr>
                </a:solidFill>
                <a:latin typeface="+mn-lt"/>
                <a:ea typeface="Gotham-Book" charset="0"/>
                <a:cs typeface="Gotham-Book" charset="0"/>
              </a:rPr>
              <a:t>The program focuses on healthier eating, increased physical activity, and managing the challenges that are associated with lifestyle change.</a:t>
            </a:r>
          </a:p>
          <a:p>
            <a:pPr marL="13600" lvl="1"/>
            <a:r>
              <a:rPr lang="en-US" sz="1200" dirty="0">
                <a:solidFill>
                  <a:schemeClr val="tx1">
                    <a:lumMod val="75000"/>
                    <a:lumOff val="25000"/>
                  </a:schemeClr>
                </a:solidFill>
                <a:latin typeface="+mn-lt"/>
                <a:ea typeface="Gotham-Book" charset="0"/>
                <a:cs typeface="Gotham-Book" charset="0"/>
              </a:rPr>
              <a:t>After the initial 16 weeks, participants attend monthly sessions to reinforce the new lifestyle habits they’ve adopted.</a:t>
            </a:r>
            <a:endParaRPr lang="en-US" dirty="0"/>
          </a:p>
        </p:txBody>
      </p:sp>
      <p:sp>
        <p:nvSpPr>
          <p:cNvPr id="4" name="Slide Number Placeholder 3"/>
          <p:cNvSpPr>
            <a:spLocks noGrp="1"/>
          </p:cNvSpPr>
          <p:nvPr>
            <p:ph type="sldNum" sz="quarter" idx="10"/>
          </p:nvPr>
        </p:nvSpPr>
        <p:spPr/>
        <p:txBody>
          <a:bodyPr/>
          <a:lstStyle/>
          <a:p>
            <a:fld id="{50762F24-2736-4C6E-8E56-B576CB2634CF}" type="slidenum">
              <a:rPr lang="en-US" smtClean="0"/>
              <a:t>16</a:t>
            </a:fld>
            <a:endParaRPr lang="en-US"/>
          </a:p>
        </p:txBody>
      </p:sp>
    </p:spTree>
    <p:extLst>
      <p:ext uri="{BB962C8B-B14F-4D97-AF65-F5344CB8AC3E}">
        <p14:creationId xmlns:p14="http://schemas.microsoft.com/office/powerpoint/2010/main" val="2906517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u="sng" dirty="0">
                <a:solidFill>
                  <a:srgbClr val="0563C1"/>
                </a:solidFill>
                <a:latin typeface="+mn-lt"/>
                <a:hlinkClick r:id="rId3">
                  <a:extLst>
                    <a:ext uri="{A12FA001-AC4F-418D-AE19-62706E023703}">
                      <ahyp:hlinkClr xmlns:ahyp="http://schemas.microsoft.com/office/drawing/2018/hyperlinkcolor" val="tx"/>
                    </a:ext>
                  </a:extLst>
                </a:hlinkClick>
              </a:rPr>
              <a:t>To determine if you are eligible for this program, Download the Sydney Health mobile app.   Login using your Anthem credentials.   Go to the Programs in My Health Dashboard and take the one-minute</a:t>
            </a:r>
            <a:r>
              <a:rPr lang="en-US" sz="1100" u="sng" dirty="0">
                <a:solidFill>
                  <a:schemeClr val="tx1"/>
                </a:solidFill>
                <a:latin typeface="+mn-lt"/>
                <a:hlinkClick r:id="rId3">
                  <a:extLst>
                    <a:ext uri="{A12FA001-AC4F-418D-AE19-62706E023703}">
                      <ahyp:hlinkClr xmlns:ahyp="http://schemas.microsoft.com/office/drawing/2018/hyperlinkcolor" val="tx"/>
                    </a:ext>
                  </a:extLst>
                </a:hlinkClick>
              </a:rPr>
              <a:t> survey</a:t>
            </a:r>
            <a:r>
              <a:rPr lang="en-US" sz="1100" u="sng" dirty="0">
                <a:solidFill>
                  <a:srgbClr val="0563C1"/>
                </a:solidFill>
                <a:latin typeface="+mn-lt"/>
                <a:hlinkClick r:id="rId3">
                  <a:extLst>
                    <a:ext uri="{A12FA001-AC4F-418D-AE19-62706E023703}">
                      <ahyp:hlinkClr xmlns:ahyp="http://schemas.microsoft.com/office/drawing/2018/hyperlinkcolor" val="tx"/>
                    </a:ext>
                  </a:extLst>
                </a:hlinkClick>
              </a:rPr>
              <a:t>.    </a:t>
            </a:r>
            <a:endParaRPr lang="en-US" sz="1100" u="sng" dirty="0">
              <a:latin typeface="+mn-lt"/>
            </a:endParaRPr>
          </a:p>
          <a:p>
            <a:pPr lvl="1"/>
            <a:r>
              <a:rPr lang="en-US" sz="1100" dirty="0">
                <a:latin typeface="+mn-lt"/>
              </a:rPr>
              <a:t>Not for those who have already been diagnosed</a:t>
            </a:r>
          </a:p>
          <a:p>
            <a:pPr lvl="1"/>
            <a:r>
              <a:rPr lang="en-US" sz="1100" dirty="0">
                <a:latin typeface="+mn-lt"/>
              </a:rPr>
              <a:t>Not for those with low risk factors</a:t>
            </a:r>
          </a:p>
          <a:p>
            <a:pPr marL="474739" lvl="1"/>
            <a:endParaRPr lang="en-US" sz="1100" dirty="0">
              <a:latin typeface="+mn-lt"/>
            </a:endParaRPr>
          </a:p>
          <a:p>
            <a:r>
              <a:rPr lang="en-US" sz="1100" dirty="0">
                <a:latin typeface="+mn-lt"/>
              </a:rPr>
              <a:t>This is covered as preventive for each person eligible to participate in the program.</a:t>
            </a:r>
          </a:p>
          <a:p>
            <a:pPr defTabSz="949478">
              <a:defRPr/>
            </a:pPr>
            <a:r>
              <a:rPr lang="en-US" sz="1100" dirty="0">
                <a:latin typeface="+mn-lt"/>
              </a:rPr>
              <a:t>If you participate online or via your smart phone, you will be provided a “smart scale” and once you meet certain milestones, you will also receive a Fitbit.</a:t>
            </a:r>
            <a:endParaRPr lang="en-US" dirty="0"/>
          </a:p>
        </p:txBody>
      </p:sp>
      <p:sp>
        <p:nvSpPr>
          <p:cNvPr id="4" name="Slide Number Placeholder 3"/>
          <p:cNvSpPr>
            <a:spLocks noGrp="1"/>
          </p:cNvSpPr>
          <p:nvPr>
            <p:ph type="sldNum" sz="quarter" idx="10"/>
          </p:nvPr>
        </p:nvSpPr>
        <p:spPr/>
        <p:txBody>
          <a:bodyPr/>
          <a:lstStyle/>
          <a:p>
            <a:fld id="{50762F24-2736-4C6E-8E56-B576CB2634CF}" type="slidenum">
              <a:rPr lang="en-US" smtClean="0"/>
              <a:t>17</a:t>
            </a:fld>
            <a:endParaRPr lang="en-US"/>
          </a:p>
        </p:txBody>
      </p:sp>
    </p:spTree>
    <p:extLst>
      <p:ext uri="{BB962C8B-B14F-4D97-AF65-F5344CB8AC3E}">
        <p14:creationId xmlns:p14="http://schemas.microsoft.com/office/powerpoint/2010/main" val="1984620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e880c22a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e880c22a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nSpc>
                <a:spcPct val="130000"/>
              </a:lnSpc>
              <a:spcBef>
                <a:spcPts val="0"/>
              </a:spcBef>
              <a:spcAft>
                <a:spcPts val="1000"/>
              </a:spcAft>
            </a:pPr>
            <a:r>
              <a:rPr lang="en-US" sz="1800" dirty="0" err="1">
                <a:solidFill>
                  <a:srgbClr val="24262B"/>
                </a:solidFill>
                <a:effectLst/>
                <a:latin typeface="Figtree"/>
                <a:ea typeface="Figtree"/>
                <a:cs typeface="Figtree"/>
              </a:rPr>
              <a:t>Virta</a:t>
            </a:r>
            <a:r>
              <a:rPr lang="en-US" sz="1800" dirty="0">
                <a:solidFill>
                  <a:srgbClr val="24262B"/>
                </a:solidFill>
                <a:effectLst/>
                <a:latin typeface="Figtree"/>
                <a:ea typeface="Figtree"/>
                <a:cs typeface="Figtree"/>
              </a:rPr>
              <a:t> is a guided nutrition program to help you sustainably lose weight, reverse diabetes, and transform your health, which is available at zero cost to you, through our Anthem partnership. </a:t>
            </a:r>
          </a:p>
          <a:p>
            <a:pPr marL="0" marR="0">
              <a:lnSpc>
                <a:spcPct val="130000"/>
              </a:lnSpc>
              <a:spcBef>
                <a:spcPts val="0"/>
              </a:spcBef>
              <a:spcAft>
                <a:spcPts val="1000"/>
              </a:spcAft>
            </a:pPr>
            <a:r>
              <a:rPr lang="en-US" sz="1800" dirty="0">
                <a:solidFill>
                  <a:srgbClr val="24262B"/>
                </a:solidFill>
                <a:effectLst/>
                <a:latin typeface="Figtree"/>
                <a:ea typeface="Figtree"/>
                <a:cs typeface="Figtree"/>
              </a:rPr>
              <a:t>This program is a life changing approach to type 2 diabetes and sustainable weight loss.  A different future is possible.  One where you reverse your condition, walk further than yesterday, keep up with your grandkids, and get off medications.  Whether you live with type 2 diabetes, prediabetes, or want to loss unhealthy weight, we help you on your path to reversal so you can reclaim your future.  </a:t>
            </a:r>
            <a:r>
              <a:rPr lang="en-US" sz="1800" i="1" dirty="0">
                <a:effectLst/>
                <a:highlight>
                  <a:srgbClr val="FFFFFF"/>
                </a:highlight>
                <a:latin typeface="Arial" panose="020B0604020202020204" pitchFamily="34" charset="0"/>
                <a:ea typeface="Arial" panose="020B0604020202020204" pitchFamily="34" charset="0"/>
              </a:rPr>
              <a:t>  </a:t>
            </a:r>
          </a:p>
          <a:p>
            <a:pPr marL="0" marR="0">
              <a:lnSpc>
                <a:spcPct val="115000"/>
              </a:lnSpc>
              <a:spcBef>
                <a:spcPts val="0"/>
              </a:spcBef>
              <a:spcAft>
                <a:spcPts val="0"/>
              </a:spcAft>
            </a:pPr>
            <a:r>
              <a:rPr lang="en-US" sz="1800" i="0" dirty="0">
                <a:effectLst/>
                <a:highlight>
                  <a:srgbClr val="FFFFFF"/>
                </a:highlight>
                <a:latin typeface="Arial" panose="020B0604020202020204" pitchFamily="34" charset="0"/>
              </a:rPr>
              <a:t>If you are a type 2 diabetic or pre-diabetic, you may expect to receive some targeted communications directly from </a:t>
            </a:r>
            <a:r>
              <a:rPr lang="en-US" sz="1800" i="0" dirty="0" err="1">
                <a:effectLst/>
                <a:highlight>
                  <a:srgbClr val="FFFFFF"/>
                </a:highlight>
                <a:latin typeface="Arial" panose="020B0604020202020204" pitchFamily="34" charset="0"/>
              </a:rPr>
              <a:t>Virta</a:t>
            </a:r>
            <a:r>
              <a:rPr lang="en-US" sz="1800" i="0" dirty="0">
                <a:effectLst/>
                <a:highlight>
                  <a:srgbClr val="FFFFFF"/>
                </a:highlight>
                <a:latin typeface="Arial" panose="020B0604020202020204" pitchFamily="34" charset="0"/>
              </a:rPr>
              <a:t> to encourage you to take advantage of this program.  It has the capability to be life changing and we hope everyone who is eligible takes advantage of this great program.  </a:t>
            </a:r>
            <a:endParaRPr i="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Cancer is a prevalent condition within our workforce and providing a service that assists you through the process is another great example of how we show great care for our people.   In partnership with Anthem Blue Cross Blue Shield, we implemented the Cancer Care Engagement Program.  If you receive or have received a cancer diagnosis, please take advantage of this program to assist you as you navigate your treatment.</a:t>
            </a:r>
          </a:p>
          <a:p>
            <a:endParaRPr lang="en-US" dirty="0"/>
          </a:p>
        </p:txBody>
      </p:sp>
      <p:sp>
        <p:nvSpPr>
          <p:cNvPr id="4" name="Slide Number Placeholder 3"/>
          <p:cNvSpPr>
            <a:spLocks noGrp="1"/>
          </p:cNvSpPr>
          <p:nvPr>
            <p:ph type="sldNum" sz="quarter" idx="5"/>
          </p:nvPr>
        </p:nvSpPr>
        <p:spPr/>
        <p:txBody>
          <a:bodyPr/>
          <a:lstStyle/>
          <a:p>
            <a:fld id="{502946AD-54FB-46F8-B91B-C3C0DD0D3127}" type="slidenum">
              <a:rPr lang="en-US" smtClean="0"/>
              <a:t>19</a:t>
            </a:fld>
            <a:endParaRPr lang="en-US"/>
          </a:p>
        </p:txBody>
      </p:sp>
    </p:spTree>
    <p:extLst>
      <p:ext uri="{BB962C8B-B14F-4D97-AF65-F5344CB8AC3E}">
        <p14:creationId xmlns:p14="http://schemas.microsoft.com/office/powerpoint/2010/main" val="134410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not received a hard copy of the 2025 Benefits Guide, it can also be found in Workday.    </a:t>
            </a:r>
          </a:p>
          <a:p>
            <a:r>
              <a:rPr lang="en-US" dirty="0"/>
              <a:t>Sign into Workday</a:t>
            </a:r>
          </a:p>
          <a:p>
            <a:r>
              <a:rPr lang="en-US" dirty="0"/>
              <a:t>Click on your picture in the right-hand corner of the screen</a:t>
            </a:r>
          </a:p>
          <a:p>
            <a:r>
              <a:rPr lang="en-US" dirty="0"/>
              <a:t>Click on Drive</a:t>
            </a:r>
          </a:p>
          <a:p>
            <a:r>
              <a:rPr lang="en-US" dirty="0"/>
              <a:t>Click on Employee Information</a:t>
            </a:r>
          </a:p>
          <a:p>
            <a:r>
              <a:rPr lang="en-US" dirty="0"/>
              <a:t>Click on Benefits – US Only</a:t>
            </a:r>
          </a:p>
          <a:p>
            <a:r>
              <a:rPr lang="en-US" dirty="0"/>
              <a:t>Find the 2025 New Hire guide here</a:t>
            </a:r>
          </a:p>
        </p:txBody>
      </p:sp>
      <p:sp>
        <p:nvSpPr>
          <p:cNvPr id="4" name="Slide Number Placeholder 3"/>
          <p:cNvSpPr>
            <a:spLocks noGrp="1"/>
          </p:cNvSpPr>
          <p:nvPr>
            <p:ph type="sldNum" sz="quarter" idx="10"/>
          </p:nvPr>
        </p:nvSpPr>
        <p:spPr/>
        <p:txBody>
          <a:bodyPr/>
          <a:lstStyle/>
          <a:p>
            <a:fld id="{50762F24-2736-4C6E-8E56-B576CB2634CF}" type="slidenum">
              <a:rPr lang="en-US" smtClean="0"/>
              <a:t>2</a:t>
            </a:fld>
            <a:endParaRPr lang="en-US"/>
          </a:p>
        </p:txBody>
      </p:sp>
    </p:spTree>
    <p:extLst>
      <p:ext uri="{BB962C8B-B14F-4D97-AF65-F5344CB8AC3E}">
        <p14:creationId xmlns:p14="http://schemas.microsoft.com/office/powerpoint/2010/main" val="503979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Hinge Health’s Digital Clinic for joint and muscle pain.  A single solution delivers care for everybody and everybody part at no cost to you.  </a:t>
            </a:r>
          </a:p>
          <a:p>
            <a:r>
              <a:rPr lang="en-US" dirty="0"/>
              <a:t>Prevention (At-Risk) - proactive healthy lifestyle habit formation.</a:t>
            </a:r>
          </a:p>
          <a:p>
            <a:r>
              <a:rPr lang="en-US" dirty="0"/>
              <a:t>Acute (Recent Injury) - Instant access to a Physical Therapist and customized care plan</a:t>
            </a:r>
          </a:p>
          <a:p>
            <a:r>
              <a:rPr lang="en-US" dirty="0"/>
              <a:t>Chronic pain and pelvic health - Physical and behavioral support for holistic care.</a:t>
            </a:r>
          </a:p>
          <a:p>
            <a:r>
              <a:rPr lang="en-US" dirty="0"/>
              <a:t>Surgery (pre and post rehab) – continuity of care before and after surgery</a:t>
            </a:r>
          </a:p>
          <a:p>
            <a:endParaRPr lang="en-US" dirty="0"/>
          </a:p>
        </p:txBody>
      </p:sp>
      <p:sp>
        <p:nvSpPr>
          <p:cNvPr id="4" name="Slide Number Placeholder 3"/>
          <p:cNvSpPr>
            <a:spLocks noGrp="1"/>
          </p:cNvSpPr>
          <p:nvPr>
            <p:ph type="sldNum" sz="quarter" idx="5"/>
          </p:nvPr>
        </p:nvSpPr>
        <p:spPr/>
        <p:txBody>
          <a:bodyPr/>
          <a:lstStyle/>
          <a:p>
            <a:fld id="{502946AD-54FB-46F8-B91B-C3C0DD0D3127}" type="slidenum">
              <a:rPr lang="en-US" smtClean="0"/>
              <a:t>20</a:t>
            </a:fld>
            <a:endParaRPr lang="en-US"/>
          </a:p>
        </p:txBody>
      </p:sp>
    </p:spTree>
    <p:extLst>
      <p:ext uri="{BB962C8B-B14F-4D97-AF65-F5344CB8AC3E}">
        <p14:creationId xmlns:p14="http://schemas.microsoft.com/office/powerpoint/2010/main" val="3427976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91179" indent="-291179">
              <a:buFont typeface="Arial" panose="020B0604020202020204" pitchFamily="34" charset="0"/>
              <a:buChar char="•"/>
            </a:pPr>
            <a:r>
              <a:rPr lang="en-US" dirty="0"/>
              <a:t>Our plan includes prescription coverage through Express Scripts.  </a:t>
            </a:r>
          </a:p>
          <a:p>
            <a:pPr marL="291179" indent="-291179">
              <a:buFont typeface="Arial" panose="020B0604020202020204" pitchFamily="34" charset="0"/>
              <a:buChar char="•"/>
            </a:pPr>
            <a:r>
              <a:rPr lang="en-US" dirty="0"/>
              <a:t>Prescription drugs that aren’t on the preventive drug list are applied towards the annual deductible. </a:t>
            </a:r>
          </a:p>
          <a:p>
            <a:pPr marL="291179" indent="-291179">
              <a:buFont typeface="Arial" panose="020B0604020202020204" pitchFamily="34" charset="0"/>
              <a:buChar char="•"/>
            </a:pPr>
            <a:r>
              <a:rPr lang="en-US" dirty="0"/>
              <a:t>For drugs ON the preventive drug there is a co-pay depending on the drug classification.   </a:t>
            </a:r>
          </a:p>
          <a:p>
            <a:pPr marL="757066" lvl="1" indent="-291179">
              <a:buFont typeface="Arial" panose="020B0604020202020204" pitchFamily="34" charset="0"/>
              <a:buChar char="•"/>
            </a:pPr>
            <a:r>
              <a:rPr lang="en-US" dirty="0"/>
              <a:t>The preventive drug list can be accessed  through the Sydney Health app or the  Anthem Website or via Workday Drive</a:t>
            </a:r>
          </a:p>
          <a:p>
            <a:pPr marL="291179" indent="-291179">
              <a:buFont typeface="Arial" panose="020B0604020202020204" pitchFamily="34" charset="0"/>
              <a:buChar char="•"/>
            </a:pPr>
            <a:r>
              <a:rPr lang="en-US" dirty="0"/>
              <a:t>If you are taking an expensive medication, discuss options with your pharmacist. There may be lower cost medications or financial assistance available.</a:t>
            </a:r>
          </a:p>
          <a:p>
            <a:endParaRPr lang="en-US" dirty="0"/>
          </a:p>
          <a:p>
            <a:r>
              <a:rPr lang="en-US" dirty="0"/>
              <a:t>We have mail order available through </a:t>
            </a:r>
            <a:r>
              <a:rPr lang="en-US" dirty="0" err="1"/>
              <a:t>Accredo</a:t>
            </a:r>
            <a:r>
              <a:rPr lang="en-US" dirty="0"/>
              <a:t> Pharmacy.   The Smart 90 program requires that certain maintenance drugs such as for high blood pressure or high cholesterol be filled in 9-day supply for a cost savings.  </a:t>
            </a:r>
          </a:p>
        </p:txBody>
      </p:sp>
      <p:sp>
        <p:nvSpPr>
          <p:cNvPr id="4" name="Slide Number Placeholder 3"/>
          <p:cNvSpPr>
            <a:spLocks noGrp="1"/>
          </p:cNvSpPr>
          <p:nvPr>
            <p:ph type="sldNum" sz="quarter" idx="10"/>
          </p:nvPr>
        </p:nvSpPr>
        <p:spPr/>
        <p:txBody>
          <a:bodyPr/>
          <a:lstStyle/>
          <a:p>
            <a:fld id="{B992468A-C411-4807-83EE-74E095245404}" type="slidenum">
              <a:rPr lang="en-US" smtClean="0"/>
              <a:pPr/>
              <a:t>21</a:t>
            </a:fld>
            <a:endParaRPr lang="en-US"/>
          </a:p>
        </p:txBody>
      </p:sp>
    </p:spTree>
    <p:extLst>
      <p:ext uri="{BB962C8B-B14F-4D97-AF65-F5344CB8AC3E}">
        <p14:creationId xmlns:p14="http://schemas.microsoft.com/office/powerpoint/2010/main" val="2756092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22</a:t>
            </a:fld>
            <a:endParaRPr lang="en-US"/>
          </a:p>
        </p:txBody>
      </p:sp>
    </p:spTree>
    <p:extLst>
      <p:ext uri="{BB962C8B-B14F-4D97-AF65-F5344CB8AC3E}">
        <p14:creationId xmlns:p14="http://schemas.microsoft.com/office/powerpoint/2010/main" val="2281662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The Health Savings account or H S A is savings account that you can contribute pretax dollars, to use to pay qualified medical expenses.  The IRS has specific rules on who is eligible to contribute to an HSA.  The major requirement is that you can not be covered under another medical plan that isn’t considered an HSA compatible plan.  You cannot be enrolled in Medicare Part A or Part B, and you cannot be eligible for a healthcare flex spending account.</a:t>
            </a:r>
          </a:p>
          <a:p>
            <a:endParaRPr lang="en-US" sz="1600" dirty="0"/>
          </a:p>
          <a:p>
            <a:r>
              <a:rPr lang="en-US" sz="1600" dirty="0"/>
              <a:t>If you are not eligible to contribute to the H.S.A. please notify your HR department</a:t>
            </a:r>
            <a:r>
              <a:rPr lang="en-US" sz="1600" baseline="0" dirty="0"/>
              <a:t> to sign the HSA Waiver form.</a:t>
            </a:r>
          </a:p>
          <a:p>
            <a:r>
              <a:rPr lang="en-US" sz="1600" dirty="0"/>
              <a:t>If you have a question about eligibility, ask someone in your HR department and they will get the answer for you.</a:t>
            </a:r>
          </a:p>
        </p:txBody>
      </p:sp>
      <p:sp>
        <p:nvSpPr>
          <p:cNvPr id="4" name="Slide Number Placeholder 3"/>
          <p:cNvSpPr>
            <a:spLocks noGrp="1"/>
          </p:cNvSpPr>
          <p:nvPr>
            <p:ph type="sldNum" sz="quarter" idx="10"/>
          </p:nvPr>
        </p:nvSpPr>
        <p:spPr/>
        <p:txBody>
          <a:bodyPr/>
          <a:lstStyle/>
          <a:p>
            <a:fld id="{B992468A-C411-4807-83EE-74E095245404}" type="slidenum">
              <a:rPr lang="en-US" smtClean="0"/>
              <a:pPr/>
              <a:t>23</a:t>
            </a:fld>
            <a:endParaRPr lang="en-US"/>
          </a:p>
        </p:txBody>
      </p:sp>
    </p:spTree>
    <p:extLst>
      <p:ext uri="{BB962C8B-B14F-4D97-AF65-F5344CB8AC3E}">
        <p14:creationId xmlns:p14="http://schemas.microsoft.com/office/powerpoint/2010/main" val="2389697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900" dirty="0"/>
              <a:t>The</a:t>
            </a:r>
            <a:r>
              <a:rPr lang="en-US" sz="1900" baseline="0" dirty="0"/>
              <a:t> annual contribution limits for 2025 are $4,300 for single coverage and $8,550 for family coverage. Our system is programmed to limit your contributions based on the IRS guidelines.</a:t>
            </a:r>
          </a:p>
          <a:p>
            <a:r>
              <a:rPr lang="en-US" sz="1900" baseline="0" dirty="0"/>
              <a:t>For those who are over age 55, you can contribute an additional $1,000 per year to your H S A.    If you are eligible to contribute the additional $1,000 you will need to contact the Payroll or Benefits team to set this up in Workday.  </a:t>
            </a:r>
          </a:p>
          <a:p>
            <a:endParaRPr lang="en-US" sz="1800" dirty="0"/>
          </a:p>
          <a:p>
            <a:r>
              <a:rPr lang="en-US" sz="1800" dirty="0"/>
              <a:t>We encourage you to refer to the IRS website if you have any questions regarding allowable HSA expenses. </a:t>
            </a:r>
            <a:endParaRPr lang="en-US" sz="1900"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24</a:t>
            </a:fld>
            <a:endParaRPr lang="en-US"/>
          </a:p>
        </p:txBody>
      </p:sp>
    </p:spTree>
    <p:extLst>
      <p:ext uri="{BB962C8B-B14F-4D97-AF65-F5344CB8AC3E}">
        <p14:creationId xmlns:p14="http://schemas.microsoft.com/office/powerpoint/2010/main" val="2005827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Dependent care flexible spending account is to be used to assist employees with the cost of childcare and elder dependent care.   A Dependent Care flexible spending account is a pre-tax benefit that you can use to pay for dependent care services.   This may include pre-school, summer day camp, before or after school programs, child and adult day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0762F24-2736-4C6E-8E56-B576CB2634CF}" type="slidenum">
              <a:rPr lang="en-US" smtClean="0"/>
              <a:t>25</a:t>
            </a:fld>
            <a:endParaRPr lang="en-US"/>
          </a:p>
        </p:txBody>
      </p:sp>
    </p:spTree>
    <p:extLst>
      <p:ext uri="{BB962C8B-B14F-4D97-AF65-F5344CB8AC3E}">
        <p14:creationId xmlns:p14="http://schemas.microsoft.com/office/powerpoint/2010/main" val="3612953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Highlights of a dependent care spending account 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dependent is a child up to age 13 or an adult who can not take are of themselves and who depend on you for more than half of their financial support for the year and are listed as a dependent on your federal tax return.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Expenses qualify if the care makes it possible for you to work or go to school full time.    If your spouse is a stay-at-home parent, you are not eligible for a dependent care account.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maximum limit of pretax dollars you can contribute is $5,000 per year per couple.   If you and your spouse are eligible to contribute to a dependent care account, it is your responsibility to insure no more than $5,000 is jointly contributed per year.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 dependent care flexible spending account </a:t>
            </a:r>
            <a:r>
              <a:rPr lang="en-US" b="1" u="sng" dirty="0"/>
              <a:t>cannot</a:t>
            </a:r>
            <a:r>
              <a:rPr lang="en-US" dirty="0"/>
              <a:t> be rolled over year to year.  Meaning the money, you contribute for the year must be used to pay for dependent care expenses in that year or that money is forfeited.   There is a 90-day grace period following the end of the year that you can submit expenses incurred in the previous year.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50762F24-2736-4C6E-8E56-B576CB2634CF}" type="slidenum">
              <a:rPr lang="en-US" smtClean="0"/>
              <a:t>26</a:t>
            </a:fld>
            <a:endParaRPr lang="en-US"/>
          </a:p>
        </p:txBody>
      </p:sp>
    </p:spTree>
    <p:extLst>
      <p:ext uri="{BB962C8B-B14F-4D97-AF65-F5344CB8AC3E}">
        <p14:creationId xmlns:p14="http://schemas.microsoft.com/office/powerpoint/2010/main" val="1459228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amount you contribute via payroll deduction cannot be changed during the year unless you experience a change in status or a change in the cost or coverage of services.   A change in status could include a change in legal marital status, a change in the number of dependents due to birth or adoption or death, a change in employment status, or there is a change in the cost of your coverage charges.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pay for services with the DC debit card, or you can set up online payments through the Anthem spending accounts portal.   If you have an Anthem H.S.A , the same debit card will be used for the Dependent Care Savings Account.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DO NOT have to carry the Kimball Electronics medical plan to enroll in a Dependent Care Flexible Spending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last tip – you cannot double dip on reimbursements, meaning if you use the Dependent Care spending account to pay for dependent care, you CANNOT claim the dependent care tax credit on your federal tax return.</a:t>
            </a:r>
          </a:p>
        </p:txBody>
      </p:sp>
      <p:sp>
        <p:nvSpPr>
          <p:cNvPr id="4" name="Slide Number Placeholder 3"/>
          <p:cNvSpPr>
            <a:spLocks noGrp="1"/>
          </p:cNvSpPr>
          <p:nvPr>
            <p:ph type="sldNum" sz="quarter" idx="10"/>
          </p:nvPr>
        </p:nvSpPr>
        <p:spPr/>
        <p:txBody>
          <a:bodyPr/>
          <a:lstStyle/>
          <a:p>
            <a:fld id="{50762F24-2736-4C6E-8E56-B576CB2634CF}" type="slidenum">
              <a:rPr lang="en-US" smtClean="0"/>
              <a:t>27</a:t>
            </a:fld>
            <a:endParaRPr lang="en-US"/>
          </a:p>
        </p:txBody>
      </p:sp>
    </p:spTree>
    <p:extLst>
      <p:ext uri="{BB962C8B-B14F-4D97-AF65-F5344CB8AC3E}">
        <p14:creationId xmlns:p14="http://schemas.microsoft.com/office/powerpoint/2010/main" val="1249153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Telemedicine</a:t>
            </a:r>
          </a:p>
        </p:txBody>
      </p:sp>
      <p:sp>
        <p:nvSpPr>
          <p:cNvPr id="4" name="Slide Number Placeholder 3"/>
          <p:cNvSpPr>
            <a:spLocks noGrp="1"/>
          </p:cNvSpPr>
          <p:nvPr>
            <p:ph type="sldNum" sz="quarter" idx="10"/>
          </p:nvPr>
        </p:nvSpPr>
        <p:spPr/>
        <p:txBody>
          <a:bodyPr/>
          <a:lstStyle/>
          <a:p>
            <a:fld id="{B992468A-C411-4807-83EE-74E095245404}" type="slidenum">
              <a:rPr lang="en-US" smtClean="0"/>
              <a:pPr/>
              <a:t>28</a:t>
            </a:fld>
            <a:endParaRPr lang="en-US"/>
          </a:p>
        </p:txBody>
      </p:sp>
    </p:spTree>
    <p:extLst>
      <p:ext uri="{BB962C8B-B14F-4D97-AF65-F5344CB8AC3E}">
        <p14:creationId xmlns:p14="http://schemas.microsoft.com/office/powerpoint/2010/main" val="2945308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Anthem’s telemedicine</a:t>
            </a:r>
            <a:r>
              <a:rPr lang="en-US" baseline="0" dirty="0"/>
              <a:t> service is called Live Health Online.  For 2025 there is a cost of $55.00 associated with a medical or mental health visit.    </a:t>
            </a:r>
          </a:p>
          <a:p>
            <a:endParaRPr lang="en-US" baseline="0" dirty="0"/>
          </a:p>
          <a:p>
            <a:r>
              <a:rPr lang="en-US" baseline="0" dirty="0"/>
              <a:t>You must register either via the internet or the Live Health Online app prior to utilizing the service.  </a:t>
            </a:r>
          </a:p>
          <a:p>
            <a:endParaRPr lang="en-US" baseline="0" dirty="0"/>
          </a:p>
          <a:p>
            <a:r>
              <a:rPr lang="en-US" baseline="0" dirty="0"/>
              <a:t>This is an alternative to a face-to-face doctor's office visit for conditions such as sore throat, sinusitis, flu, allergies.  Access to a doctor is available 365 days a year, 24 hours a day.  </a:t>
            </a:r>
            <a:endParaRPr lang="en-US"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29</a:t>
            </a:fld>
            <a:endParaRPr lang="en-US"/>
          </a:p>
        </p:txBody>
      </p:sp>
    </p:spTree>
    <p:extLst>
      <p:ext uri="{BB962C8B-B14F-4D97-AF65-F5344CB8AC3E}">
        <p14:creationId xmlns:p14="http://schemas.microsoft.com/office/powerpoint/2010/main" val="4166455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You are</a:t>
            </a:r>
            <a:r>
              <a:rPr lang="en-US" baseline="0" dirty="0">
                <a:latin typeface="Calibri" panose="020F0502020204030204" pitchFamily="34" charset="0"/>
                <a:cs typeface="Calibri" panose="020F0502020204030204" pitchFamily="34" charset="0"/>
              </a:rPr>
              <a:t> eligible for coverage on the first day of your employment.  You have 7 days from your hire date to make your benefit elections within Workday.  You will have an action item in your Workday inbox to elect benefits.   Once you make an election as a new hire, it is in place for the remainder of the calendar year.  Open Enrollment each fall is your opportunity to make changes effective the next calendar year unless you have a qualified life event that allows you to make changes to your elections.  Life Events will be covered on a later slide</a:t>
            </a:r>
            <a:r>
              <a:rPr lang="en-US" baseline="0" dirty="0">
                <a:latin typeface="Century Gothic" panose="020B0502020202020204" pitchFamily="34" charset="0"/>
              </a:rPr>
              <a:t>.</a:t>
            </a:r>
            <a:endParaRPr lang="en-US"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992468A-C411-4807-83EE-74E095245404}" type="slidenum">
              <a:rPr lang="en-US" smtClean="0"/>
              <a:pPr/>
              <a:t>3</a:t>
            </a:fld>
            <a:endParaRPr lang="en-US"/>
          </a:p>
        </p:txBody>
      </p:sp>
    </p:spTree>
    <p:extLst>
      <p:ext uri="{BB962C8B-B14F-4D97-AF65-F5344CB8AC3E}">
        <p14:creationId xmlns:p14="http://schemas.microsoft.com/office/powerpoint/2010/main" val="1161280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Dental</a:t>
            </a:r>
          </a:p>
          <a:p>
            <a:endParaRPr lang="en-US"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30</a:t>
            </a:fld>
            <a:endParaRPr lang="en-US"/>
          </a:p>
        </p:txBody>
      </p:sp>
    </p:spTree>
    <p:extLst>
      <p:ext uri="{BB962C8B-B14F-4D97-AF65-F5344CB8AC3E}">
        <p14:creationId xmlns:p14="http://schemas.microsoft.com/office/powerpoint/2010/main" val="420777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91179" indent="-291179">
              <a:buFont typeface="Arial" panose="020B0604020202020204" pitchFamily="34" charset="0"/>
              <a:buChar char="•"/>
            </a:pPr>
            <a:r>
              <a:rPr lang="en-US" sz="1600" dirty="0"/>
              <a:t>For dental coverage we have 2 options available, the $1,000 or the $2,000 plan.  You have coverage for two preventive exams in a calendar year.  </a:t>
            </a:r>
          </a:p>
          <a:p>
            <a:pPr marL="291179" indent="-291179">
              <a:buFont typeface="Arial" panose="020B0604020202020204" pitchFamily="34" charset="0"/>
              <a:buChar char="•"/>
            </a:pPr>
            <a:r>
              <a:rPr lang="en-US" sz="1600" dirty="0"/>
              <a:t> Both carry orthodontia coverage.   The lifetime maximum orthodontia coverage is $1,500 for the $1000 plan and $2,500 for the $2000 plan.   The $2000 plan covers adult ortho.   For the $1000 plan the orthodontia benefit covers a person up to the age of 19.</a:t>
            </a:r>
          </a:p>
          <a:p>
            <a:endParaRPr lang="en-US" sz="1600"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31</a:t>
            </a:fld>
            <a:endParaRPr lang="en-US"/>
          </a:p>
        </p:txBody>
      </p:sp>
    </p:spTree>
    <p:extLst>
      <p:ext uri="{BB962C8B-B14F-4D97-AF65-F5344CB8AC3E}">
        <p14:creationId xmlns:p14="http://schemas.microsoft.com/office/powerpoint/2010/main" val="2979442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91179" indent="-291179">
              <a:buFont typeface="Arial" panose="020B0604020202020204" pitchFamily="34" charset="0"/>
              <a:buChar char="•"/>
            </a:pPr>
            <a:r>
              <a:rPr lang="en-US" sz="1800" dirty="0"/>
              <a:t>There is a $50.00 deductible for single coverage or a $150.00 family deductible per year that apply if you have Basic Class 2 or 3 services done which include fillings, crowns, root canals and Xray's.   </a:t>
            </a:r>
          </a:p>
          <a:p>
            <a:pPr marL="291179" indent="-291179">
              <a:buFont typeface="Arial" panose="020B0604020202020204" pitchFamily="34" charset="0"/>
              <a:buChar char="•"/>
            </a:pPr>
            <a:endParaRPr lang="en-US" sz="1800" dirty="0"/>
          </a:p>
          <a:p>
            <a:pPr marL="291179" indent="-291179">
              <a:buFont typeface="Arial" panose="020B0604020202020204" pitchFamily="34" charset="0"/>
              <a:buChar char="•"/>
            </a:pPr>
            <a:r>
              <a:rPr lang="en-US" sz="1800" dirty="0"/>
              <a:t>You receive deeper discounts by utilizing network dentists</a:t>
            </a:r>
          </a:p>
        </p:txBody>
      </p:sp>
      <p:sp>
        <p:nvSpPr>
          <p:cNvPr id="4" name="Slide Number Placeholder 3"/>
          <p:cNvSpPr>
            <a:spLocks noGrp="1"/>
          </p:cNvSpPr>
          <p:nvPr>
            <p:ph type="sldNum" sz="quarter" idx="10"/>
          </p:nvPr>
        </p:nvSpPr>
        <p:spPr/>
        <p:txBody>
          <a:bodyPr/>
          <a:lstStyle/>
          <a:p>
            <a:fld id="{B992468A-C411-4807-83EE-74E095245404}" type="slidenum">
              <a:rPr lang="en-US" smtClean="0"/>
              <a:pPr/>
              <a:t>32</a:t>
            </a:fld>
            <a:endParaRPr lang="en-US"/>
          </a:p>
        </p:txBody>
      </p:sp>
    </p:spTree>
    <p:extLst>
      <p:ext uri="{BB962C8B-B14F-4D97-AF65-F5344CB8AC3E}">
        <p14:creationId xmlns:p14="http://schemas.microsoft.com/office/powerpoint/2010/main" val="1488818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With your Delta Dental PPO plan, you may save more money and receive higher levels of coverage when utilizing network dentists.  The network dentists have agreed to accept lower fees as full payment for covered services.  However, if you go to a dentist who doesn’t participate in Delta Dental PPO, you can still save money if your dentist participates in Delta Dental Premier.  See the comparison listed.</a:t>
            </a:r>
          </a:p>
          <a:p>
            <a:endParaRPr lang="en-US" dirty="0"/>
          </a:p>
        </p:txBody>
      </p:sp>
      <p:sp>
        <p:nvSpPr>
          <p:cNvPr id="4" name="Slide Number Placeholder 3"/>
          <p:cNvSpPr>
            <a:spLocks noGrp="1"/>
          </p:cNvSpPr>
          <p:nvPr>
            <p:ph type="sldNum" sz="quarter" idx="5"/>
          </p:nvPr>
        </p:nvSpPr>
        <p:spPr/>
        <p:txBody>
          <a:bodyPr/>
          <a:lstStyle/>
          <a:p>
            <a:fld id="{502946AD-54FB-46F8-B91B-C3C0DD0D3127}" type="slidenum">
              <a:rPr lang="en-US" smtClean="0"/>
              <a:t>33</a:t>
            </a:fld>
            <a:endParaRPr lang="en-US"/>
          </a:p>
        </p:txBody>
      </p:sp>
    </p:spTree>
    <p:extLst>
      <p:ext uri="{BB962C8B-B14F-4D97-AF65-F5344CB8AC3E}">
        <p14:creationId xmlns:p14="http://schemas.microsoft.com/office/powerpoint/2010/main" val="3237487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a:t>
            </a:r>
          </a:p>
        </p:txBody>
      </p:sp>
      <p:sp>
        <p:nvSpPr>
          <p:cNvPr id="4" name="Slide Number Placeholder 3"/>
          <p:cNvSpPr>
            <a:spLocks noGrp="1"/>
          </p:cNvSpPr>
          <p:nvPr>
            <p:ph type="sldNum" sz="quarter" idx="10"/>
          </p:nvPr>
        </p:nvSpPr>
        <p:spPr/>
        <p:txBody>
          <a:bodyPr/>
          <a:lstStyle/>
          <a:p>
            <a:fld id="{B992468A-C411-4807-83EE-74E095245404}" type="slidenum">
              <a:rPr lang="en-US" smtClean="0"/>
              <a:pPr/>
              <a:t>34</a:t>
            </a:fld>
            <a:endParaRPr lang="en-US"/>
          </a:p>
        </p:txBody>
      </p:sp>
    </p:spTree>
    <p:extLst>
      <p:ext uri="{BB962C8B-B14F-4D97-AF65-F5344CB8AC3E}">
        <p14:creationId xmlns:p14="http://schemas.microsoft.com/office/powerpoint/2010/main" val="46363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two vision plan options available; the Essential plan and the Enhanced plan.  The main difference between the two plans is listed on this slide.  One of the main differences is in the frame and contact lens allowance.  The Essential Plan allows glasses and contacts both covered every 12 months.  The Enhanced plan only allows glasses or contacts but not both, in this plan.  You can see more details between the plans by reviewing information on page 18 of the benefit guide. </a:t>
            </a:r>
          </a:p>
        </p:txBody>
      </p:sp>
      <p:sp>
        <p:nvSpPr>
          <p:cNvPr id="4" name="Slide Number Placeholder 3"/>
          <p:cNvSpPr>
            <a:spLocks noGrp="1"/>
          </p:cNvSpPr>
          <p:nvPr>
            <p:ph type="sldNum" sz="quarter" idx="5"/>
          </p:nvPr>
        </p:nvSpPr>
        <p:spPr/>
        <p:txBody>
          <a:bodyPr/>
          <a:lstStyle/>
          <a:p>
            <a:fld id="{502946AD-54FB-46F8-B91B-C3C0DD0D3127}" type="slidenum">
              <a:rPr lang="en-US" smtClean="0"/>
              <a:t>35</a:t>
            </a:fld>
            <a:endParaRPr lang="en-US"/>
          </a:p>
        </p:txBody>
      </p:sp>
    </p:spTree>
    <p:extLst>
      <p:ext uri="{BB962C8B-B14F-4D97-AF65-F5344CB8AC3E}">
        <p14:creationId xmlns:p14="http://schemas.microsoft.com/office/powerpoint/2010/main" val="3257675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we protect your personal health information and comply with HIPPA privacy rules.   If you have any issues with your medical, dental or vision claims, reach out to the appropriate carrier to try to resolve the issue.   If you are unable to resolve the issue, feel free to contact Amy Gilbert or Denise Truelove for more assistance.  You can contact your local HR dept if you have any questions regarding Short Term Disability or Long-Term Disability, workers comp, leaves of absence or the retirement plan.  </a:t>
            </a:r>
          </a:p>
        </p:txBody>
      </p:sp>
      <p:sp>
        <p:nvSpPr>
          <p:cNvPr id="4" name="Slide Number Placeholder 3"/>
          <p:cNvSpPr>
            <a:spLocks noGrp="1"/>
          </p:cNvSpPr>
          <p:nvPr>
            <p:ph type="sldNum" sz="quarter" idx="10"/>
          </p:nvPr>
        </p:nvSpPr>
        <p:spPr/>
        <p:txBody>
          <a:bodyPr/>
          <a:lstStyle/>
          <a:p>
            <a:fld id="{B992468A-C411-4807-83EE-74E095245404}" type="slidenum">
              <a:rPr lang="en-US" smtClean="0"/>
              <a:pPr/>
              <a:t>36</a:t>
            </a:fld>
            <a:endParaRPr lang="en-US"/>
          </a:p>
        </p:txBody>
      </p:sp>
    </p:spTree>
    <p:extLst>
      <p:ext uri="{BB962C8B-B14F-4D97-AF65-F5344CB8AC3E}">
        <p14:creationId xmlns:p14="http://schemas.microsoft.com/office/powerpoint/2010/main" val="1396852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700" dirty="0"/>
              <a:t>Group Accident, Critical illness and hospital indemnity policies are available through VOYA.  </a:t>
            </a:r>
          </a:p>
        </p:txBody>
      </p:sp>
      <p:sp>
        <p:nvSpPr>
          <p:cNvPr id="4" name="Slide Number Placeholder 3"/>
          <p:cNvSpPr>
            <a:spLocks noGrp="1"/>
          </p:cNvSpPr>
          <p:nvPr>
            <p:ph type="sldNum" sz="quarter" idx="10"/>
          </p:nvPr>
        </p:nvSpPr>
        <p:spPr/>
        <p:txBody>
          <a:bodyPr/>
          <a:lstStyle/>
          <a:p>
            <a:fld id="{B992468A-C411-4807-83EE-74E095245404}" type="slidenum">
              <a:rPr lang="en-US" smtClean="0"/>
              <a:pPr/>
              <a:t>37</a:t>
            </a:fld>
            <a:endParaRPr lang="en-US"/>
          </a:p>
        </p:txBody>
      </p:sp>
    </p:spTree>
    <p:extLst>
      <p:ext uri="{BB962C8B-B14F-4D97-AF65-F5344CB8AC3E}">
        <p14:creationId xmlns:p14="http://schemas.microsoft.com/office/powerpoint/2010/main" val="143330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Cleaning the gutters, Yoga class, Soccer practice.   Life offers plenty of opportunities for accidental injuries.  When an injury happens, Accident Insurance can help.</a:t>
            </a:r>
          </a:p>
          <a:p>
            <a:endParaRPr lang="en-US" dirty="0"/>
          </a:p>
          <a:p>
            <a:r>
              <a:rPr lang="en-US" dirty="0"/>
              <a:t>Accident Insurance doesn’t replace your medical coverage; instead, it complements it.   The benefit payments do not go out to pay for medical bills or treatments you may need, instead they come in – directly to you – to be used however you’d like.  Choose this supplemental health insurance product for added protection if some of these treatments are required due to an accident.    </a:t>
            </a:r>
          </a:p>
        </p:txBody>
      </p:sp>
      <p:sp>
        <p:nvSpPr>
          <p:cNvPr id="4" name="Slide Number Placeholder 3"/>
          <p:cNvSpPr>
            <a:spLocks noGrp="1"/>
          </p:cNvSpPr>
          <p:nvPr>
            <p:ph type="sldNum" sz="quarter" idx="5"/>
          </p:nvPr>
        </p:nvSpPr>
        <p:spPr/>
        <p:txBody>
          <a:bodyPr/>
          <a:lstStyle/>
          <a:p>
            <a:fld id="{502946AD-54FB-46F8-B91B-C3C0DD0D3127}" type="slidenum">
              <a:rPr lang="en-US" smtClean="0"/>
              <a:t>38</a:t>
            </a:fld>
            <a:endParaRPr lang="en-US"/>
          </a:p>
        </p:txBody>
      </p:sp>
    </p:spTree>
    <p:extLst>
      <p:ext uri="{BB962C8B-B14F-4D97-AF65-F5344CB8AC3E}">
        <p14:creationId xmlns:p14="http://schemas.microsoft.com/office/powerpoint/2010/main" val="1896371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accident occurs while participating in an organized sporting activity, the Group Accident policy benefit will be increased by 25%.</a:t>
            </a:r>
          </a:p>
          <a:p>
            <a:endParaRPr lang="en-US" dirty="0"/>
          </a:p>
          <a:p>
            <a:r>
              <a:rPr lang="en-US" dirty="0"/>
              <a:t>If your spouse or children are covered by the Accident policy, their coverage includes this benefit.</a:t>
            </a:r>
          </a:p>
        </p:txBody>
      </p:sp>
      <p:sp>
        <p:nvSpPr>
          <p:cNvPr id="4" name="Slide Number Placeholder 3"/>
          <p:cNvSpPr>
            <a:spLocks noGrp="1"/>
          </p:cNvSpPr>
          <p:nvPr>
            <p:ph type="sldNum" sz="quarter" idx="5"/>
          </p:nvPr>
        </p:nvSpPr>
        <p:spPr/>
        <p:txBody>
          <a:bodyPr/>
          <a:lstStyle/>
          <a:p>
            <a:fld id="{502946AD-54FB-46F8-B91B-C3C0DD0D3127}" type="slidenum">
              <a:rPr lang="en-US" smtClean="0"/>
              <a:t>39</a:t>
            </a:fld>
            <a:endParaRPr lang="en-US"/>
          </a:p>
        </p:txBody>
      </p:sp>
    </p:spTree>
    <p:extLst>
      <p:ext uri="{BB962C8B-B14F-4D97-AF65-F5344CB8AC3E}">
        <p14:creationId xmlns:p14="http://schemas.microsoft.com/office/powerpoint/2010/main" val="108141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dirty="0">
                <a:latin typeface="Century Gothic" panose="020B0502020202020204" pitchFamily="34" charset="0"/>
              </a:rPr>
              <a:t>As a Part time employee, Your eligible dependents are your children or stepchildren up to age 26, or any unmarried child over age 26 who is physically or mentally incapable of self support.</a:t>
            </a:r>
          </a:p>
          <a:p>
            <a:r>
              <a:rPr lang="en-US" sz="1200" dirty="0">
                <a:latin typeface="Century Gothic" panose="020B0502020202020204" pitchFamily="34" charset="0"/>
              </a:rPr>
              <a:t> </a:t>
            </a:r>
          </a:p>
          <a:p>
            <a:r>
              <a:rPr lang="en-US" sz="2000" dirty="0"/>
              <a:t>Kimball has implemented a Dependent Eligibility Verification Process.   Proof will be required when adding a dependent to a plan.</a:t>
            </a:r>
          </a:p>
          <a:p>
            <a:endParaRPr lang="en-US" sz="2000" dirty="0"/>
          </a:p>
          <a:p>
            <a:r>
              <a:rPr lang="en-US" sz="2000" dirty="0"/>
              <a:t>All dependents over the age of 1 will need a social security number on their record per </a:t>
            </a:r>
            <a:r>
              <a:rPr lang="en-US" sz="3200" dirty="0">
                <a:effectLst/>
                <a:latin typeface="Arial" panose="020B0604020202020204" pitchFamily="34" charset="0"/>
                <a:ea typeface="Aptos" panose="020B0004020202020204" pitchFamily="34" charset="0"/>
              </a:rPr>
              <a:t>Section 111 Civil Monetary Penalty (CMP) requirements regarding providing a Social Security Number for all plan participants.  </a:t>
            </a:r>
          </a:p>
          <a:p>
            <a:endParaRPr lang="en-US" sz="3200" dirty="0">
              <a:effectLst/>
              <a:latin typeface="Arial" panose="020B0604020202020204" pitchFamily="34" charset="0"/>
            </a:endParaRPr>
          </a:p>
          <a:p>
            <a:r>
              <a:rPr lang="en-US" sz="3200" dirty="0">
                <a:effectLst/>
                <a:latin typeface="Arial" panose="020B0604020202020204" pitchFamily="34" charset="0"/>
              </a:rPr>
              <a:t>Until your dependents have been verified, they will not be added to coverage</a:t>
            </a:r>
            <a:endParaRPr lang="en-US" sz="19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B992468A-C411-4807-83EE-74E095245404}" type="slidenum">
              <a:rPr lang="en-US" smtClean="0"/>
              <a:pPr/>
              <a:t>4</a:t>
            </a:fld>
            <a:endParaRPr lang="en-US" dirty="0"/>
          </a:p>
        </p:txBody>
      </p:sp>
    </p:spTree>
    <p:extLst>
      <p:ext uri="{BB962C8B-B14F-4D97-AF65-F5344CB8AC3E}">
        <p14:creationId xmlns:p14="http://schemas.microsoft.com/office/powerpoint/2010/main" val="3422926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Illness pays a lump sum benefit if you are a diagnosed with a covered disease or condition.   The three plans offered are $10,000, $20,000 or $30,000.</a:t>
            </a:r>
          </a:p>
          <a:p>
            <a:endParaRPr lang="en-US" dirty="0"/>
          </a:p>
          <a:p>
            <a:r>
              <a:rPr lang="en-US" dirty="0"/>
              <a:t>You can use this money however you like.   For example, you can use it to help pay for expenses not covered by your medical plan, lost wages, childcare, travel, home health care costs or any of your regular household expenses,  </a:t>
            </a:r>
          </a:p>
        </p:txBody>
      </p:sp>
      <p:sp>
        <p:nvSpPr>
          <p:cNvPr id="4" name="Slide Number Placeholder 3"/>
          <p:cNvSpPr>
            <a:spLocks noGrp="1"/>
          </p:cNvSpPr>
          <p:nvPr>
            <p:ph type="sldNum" sz="quarter" idx="10"/>
          </p:nvPr>
        </p:nvSpPr>
        <p:spPr/>
        <p:txBody>
          <a:bodyPr/>
          <a:lstStyle/>
          <a:p>
            <a:fld id="{50762F24-2736-4C6E-8E56-B576CB2634CF}" type="slidenum">
              <a:rPr lang="en-US" smtClean="0"/>
              <a:t>40</a:t>
            </a:fld>
            <a:endParaRPr lang="en-US"/>
          </a:p>
        </p:txBody>
      </p:sp>
    </p:spTree>
    <p:extLst>
      <p:ext uri="{BB962C8B-B14F-4D97-AF65-F5344CB8AC3E}">
        <p14:creationId xmlns:p14="http://schemas.microsoft.com/office/powerpoint/2010/main" val="999274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enroll in Critical Illness Insurance coverage, you have access to the Wellness Benefit, which provides a $50.00 yearly benefit if you complete a health screening test, whether or not there were any out-of-pocket costs.   The wellness benefit is designed to help you maintain a healthy lifestyle with tests that screen for a wide range of potential illnesses and diseases.   If you have family coverage, the wellness benefit is available to all covered members.</a:t>
            </a:r>
          </a:p>
        </p:txBody>
      </p:sp>
      <p:sp>
        <p:nvSpPr>
          <p:cNvPr id="4" name="Slide Number Placeholder 3"/>
          <p:cNvSpPr>
            <a:spLocks noGrp="1"/>
          </p:cNvSpPr>
          <p:nvPr>
            <p:ph type="sldNum" sz="quarter" idx="5"/>
          </p:nvPr>
        </p:nvSpPr>
        <p:spPr/>
        <p:txBody>
          <a:bodyPr/>
          <a:lstStyle/>
          <a:p>
            <a:fld id="{502946AD-54FB-46F8-B91B-C3C0DD0D3127}" type="slidenum">
              <a:rPr lang="en-US" smtClean="0"/>
              <a:t>41</a:t>
            </a:fld>
            <a:endParaRPr lang="en-US"/>
          </a:p>
        </p:txBody>
      </p:sp>
    </p:spTree>
    <p:extLst>
      <p:ext uri="{BB962C8B-B14F-4D97-AF65-F5344CB8AC3E}">
        <p14:creationId xmlns:p14="http://schemas.microsoft.com/office/powerpoint/2010/main" val="3849642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pocket costs from a stay in a hospital or other medical facility can be overwhelming.   As expenses add up, Hospital Indemnity insurance can help.</a:t>
            </a:r>
          </a:p>
          <a:p>
            <a:endParaRPr lang="en-US" dirty="0"/>
          </a:p>
          <a:p>
            <a:r>
              <a:rPr lang="en-US" dirty="0"/>
              <a:t>With Hospital Indemnity insurance, you’ll receive a fixed daily benefit if you have a covered stay in a hospital intensive care unit, or rehabilitation facility.  Benefit amounts depend on the type of facility and number of days of confinement.  Hospital Indemnity insurance does not replace your medical coverage, instead it complements it.  The benefit payments go directly to you for use however you need.</a:t>
            </a:r>
          </a:p>
        </p:txBody>
      </p:sp>
      <p:sp>
        <p:nvSpPr>
          <p:cNvPr id="4" name="Slide Number Placeholder 3"/>
          <p:cNvSpPr>
            <a:spLocks noGrp="1"/>
          </p:cNvSpPr>
          <p:nvPr>
            <p:ph type="sldNum" sz="quarter" idx="10"/>
          </p:nvPr>
        </p:nvSpPr>
        <p:spPr/>
        <p:txBody>
          <a:bodyPr/>
          <a:lstStyle/>
          <a:p>
            <a:fld id="{50762F24-2736-4C6E-8E56-B576CB2634CF}" type="slidenum">
              <a:rPr lang="en-US" smtClean="0"/>
              <a:t>42</a:t>
            </a:fld>
            <a:endParaRPr lang="en-US"/>
          </a:p>
        </p:txBody>
      </p:sp>
    </p:spTree>
    <p:extLst>
      <p:ext uri="{BB962C8B-B14F-4D97-AF65-F5344CB8AC3E}">
        <p14:creationId xmlns:p14="http://schemas.microsoft.com/office/powerpoint/2010/main" val="30047823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426FF-05E6-EDE8-CE97-23BB8F32E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86B69-0732-0AFD-FA6B-D9D5A7325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B41A1-718B-18CF-C594-BCBA17EFAA31}"/>
              </a:ext>
            </a:extLst>
          </p:cNvPr>
          <p:cNvSpPr>
            <a:spLocks noGrp="1"/>
          </p:cNvSpPr>
          <p:nvPr>
            <p:ph type="body" idx="1"/>
          </p:nvPr>
        </p:nvSpPr>
        <p:spPr/>
        <p:txBody>
          <a:bodyPr/>
          <a:lstStyle/>
          <a:p>
            <a:r>
              <a:rPr lang="en-US" dirty="0"/>
              <a:t>Hospital Indemnity is a fixed indemnity policy, NOT health insurance.</a:t>
            </a:r>
          </a:p>
          <a:p>
            <a:endParaRPr lang="en-US" dirty="0"/>
          </a:p>
          <a:p>
            <a:r>
              <a:rPr lang="en-US" dirty="0"/>
              <a:t>This fixed indemnity policy may pay you a limited dollar amount if you’re sick or hospitalized.  You’re still responsible for paying the cost of your care.  </a:t>
            </a:r>
          </a:p>
          <a:p>
            <a:r>
              <a:rPr lang="en-US" dirty="0"/>
              <a:t>The payment you get isn’t based on the size of your medical bill.  There might be a limit on how much this policy will pay each year.  This policy isn’t a substitute for comprehensive health insurance.  Since this policy isn’t health insurance, it doesn’t have to include most federal consumer protections that apply to health insurance.  For questions for complaints about this policy, contact your state Department of Insurance.</a:t>
            </a:r>
          </a:p>
        </p:txBody>
      </p:sp>
      <p:sp>
        <p:nvSpPr>
          <p:cNvPr id="4" name="Slide Number Placeholder 3">
            <a:extLst>
              <a:ext uri="{FF2B5EF4-FFF2-40B4-BE49-F238E27FC236}">
                <a16:creationId xmlns:a16="http://schemas.microsoft.com/office/drawing/2014/main" id="{6BCC8446-8C5B-8857-ED52-87C291D6B37C}"/>
              </a:ext>
            </a:extLst>
          </p:cNvPr>
          <p:cNvSpPr>
            <a:spLocks noGrp="1"/>
          </p:cNvSpPr>
          <p:nvPr>
            <p:ph type="sldNum" sz="quarter" idx="10"/>
          </p:nvPr>
        </p:nvSpPr>
        <p:spPr/>
        <p:txBody>
          <a:bodyPr/>
          <a:lstStyle/>
          <a:p>
            <a:fld id="{50762F24-2736-4C6E-8E56-B576CB2634CF}" type="slidenum">
              <a:rPr lang="en-US" smtClean="0"/>
              <a:t>43</a:t>
            </a:fld>
            <a:endParaRPr lang="en-US"/>
          </a:p>
        </p:txBody>
      </p:sp>
    </p:spTree>
    <p:extLst>
      <p:ext uri="{BB962C8B-B14F-4D97-AF65-F5344CB8AC3E}">
        <p14:creationId xmlns:p14="http://schemas.microsoft.com/office/powerpoint/2010/main" val="3480096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291179" indent="-291179">
              <a:buFont typeface="Arial" panose="020B0604020202020204" pitchFamily="34" charset="0"/>
              <a:buChar char="•"/>
            </a:pPr>
            <a:r>
              <a:rPr lang="en-US" sz="1700" dirty="0"/>
              <a:t>Other than during initial new hire enrollment or annual open enrollment period, the only time you can make a change to the benefits that was previously discussed is if a family status event occurs.</a:t>
            </a:r>
          </a:p>
          <a:p>
            <a:pPr marL="757066" lvl="1" indent="-291179">
              <a:buFont typeface="Arial" panose="020B0604020202020204" pitchFamily="34" charset="0"/>
              <a:buChar char="•"/>
            </a:pPr>
            <a:r>
              <a:rPr lang="en-US" sz="1700" dirty="0"/>
              <a:t>Those events include the birth, loss of other coverage by a spouse or child, marriage, divorce or death.</a:t>
            </a:r>
          </a:p>
          <a:p>
            <a:endParaRPr lang="en-US" sz="1700" dirty="0"/>
          </a:p>
          <a:p>
            <a:pPr marL="291179" indent="-291179">
              <a:buFont typeface="Arial" panose="020B0604020202020204" pitchFamily="34" charset="0"/>
              <a:buChar char="•"/>
            </a:pPr>
            <a:r>
              <a:rPr lang="en-US" sz="1700" dirty="0"/>
              <a:t>The election you make for 2025 is in effect from January 1, 2025, to December 31, 2025, unless you have a family status event that allows you to make a change.  The Dependent Eligibility Verification process will have to be completed.</a:t>
            </a:r>
          </a:p>
          <a:p>
            <a:endParaRPr lang="en-US" sz="1700" dirty="0"/>
          </a:p>
          <a:p>
            <a:pPr marL="291179" indent="-291179">
              <a:buFont typeface="Arial" panose="020B0604020202020204" pitchFamily="34" charset="0"/>
              <a:buChar char="•"/>
            </a:pPr>
            <a:r>
              <a:rPr lang="en-US" sz="1700" dirty="0"/>
              <a:t>The family status event must be entered in Workday within 30 days of the event.</a:t>
            </a:r>
          </a:p>
        </p:txBody>
      </p:sp>
      <p:sp>
        <p:nvSpPr>
          <p:cNvPr id="4" name="Slide Number Placeholder 3"/>
          <p:cNvSpPr>
            <a:spLocks noGrp="1"/>
          </p:cNvSpPr>
          <p:nvPr>
            <p:ph type="sldNum" sz="quarter" idx="10"/>
          </p:nvPr>
        </p:nvSpPr>
        <p:spPr/>
        <p:txBody>
          <a:bodyPr/>
          <a:lstStyle/>
          <a:p>
            <a:fld id="{B992468A-C411-4807-83EE-74E095245404}" type="slidenum">
              <a:rPr lang="en-US" smtClean="0"/>
              <a:pPr/>
              <a:t>44</a:t>
            </a:fld>
            <a:endParaRPr lang="en-US"/>
          </a:p>
        </p:txBody>
      </p:sp>
    </p:spTree>
    <p:extLst>
      <p:ext uri="{BB962C8B-B14F-4D97-AF65-F5344CB8AC3E}">
        <p14:creationId xmlns:p14="http://schemas.microsoft.com/office/powerpoint/2010/main" val="28539974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Kimball Electronics Retirement Plan is administered through Vanguard.   Every Kimball Electronics employee is automatically enrolled in the retirement plan.  Kimball Electronics wants all employees to be able to retire comfortably.   To assist you in saving for retirement, a 5% pretax deferral will be taken from your paycheck approximately 45 to 60 days after your hire date.   Your contributions will be invested in the Vanguard Target Date Retirement Fund with a target date closest to the year in which you will reach age 65.   You will also be enrolled in the One Step Program whereby your contribution rate will increase by 1% each July to help you save more in the future.</a:t>
            </a:r>
          </a:p>
          <a:p>
            <a:endParaRPr lang="en-US" dirty="0"/>
          </a:p>
          <a:p>
            <a:r>
              <a:rPr lang="en-US" dirty="0"/>
              <a:t>Kimball Electronics also has an employer match program.   Kimball will match 50% of your pre-tax and Roth contributions up to 6% on your weekly or biweekly paycheck.   In addition to the 50% match, Kimball  will make a discretionary contribution annually to your account whether you contribute or not to the plan.,</a:t>
            </a:r>
          </a:p>
          <a:p>
            <a:endParaRPr lang="en-US" dirty="0"/>
          </a:p>
          <a:p>
            <a:r>
              <a:rPr lang="en-US" dirty="0"/>
              <a:t>If you have money from a previous employer’s qualified retirement plan or an IRA, you can roll it over into the Kimball Electronics plan,</a:t>
            </a:r>
          </a:p>
          <a:p>
            <a:endParaRPr lang="en-US" dirty="0"/>
          </a:p>
          <a:p>
            <a:r>
              <a:rPr lang="en-US" dirty="0"/>
              <a:t>You can manage your account by registering at www.vanguard.com or by calling Participant Services at 1-800-523-1188.</a:t>
            </a:r>
          </a:p>
        </p:txBody>
      </p:sp>
      <p:sp>
        <p:nvSpPr>
          <p:cNvPr id="4" name="Slide Number Placeholder 3"/>
          <p:cNvSpPr>
            <a:spLocks noGrp="1"/>
          </p:cNvSpPr>
          <p:nvPr>
            <p:ph type="sldNum" sz="quarter" idx="5"/>
          </p:nvPr>
        </p:nvSpPr>
        <p:spPr/>
        <p:txBody>
          <a:bodyPr/>
          <a:lstStyle/>
          <a:p>
            <a:fld id="{502946AD-54FB-46F8-B91B-C3C0DD0D3127}" type="slidenum">
              <a:rPr lang="en-US" smtClean="0"/>
              <a:t>45</a:t>
            </a:fld>
            <a:endParaRPr lang="en-US"/>
          </a:p>
        </p:txBody>
      </p:sp>
    </p:spTree>
    <p:extLst>
      <p:ext uri="{BB962C8B-B14F-4D97-AF65-F5344CB8AC3E}">
        <p14:creationId xmlns:p14="http://schemas.microsoft.com/office/powerpoint/2010/main" val="7757767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Do you have any questions that haven’t been answered during this presentation?  </a:t>
            </a:r>
          </a:p>
          <a:p>
            <a:endParaRPr lang="en-US" sz="1200" dirty="0"/>
          </a:p>
          <a:p>
            <a:r>
              <a:rPr lang="en-US" sz="1200" dirty="0"/>
              <a:t>If you prefer to ask your question in private, please contact a member of your HR team or feel free to </a:t>
            </a:r>
            <a:r>
              <a:rPr lang="en-US" sz="1200"/>
              <a:t>Amy Gilbert or </a:t>
            </a:r>
            <a:r>
              <a:rPr lang="en-US" sz="1200" dirty="0"/>
              <a:t>Denise Truelove directly.</a:t>
            </a:r>
          </a:p>
          <a:p>
            <a:endParaRPr lang="en-US"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46</a:t>
            </a:fld>
            <a:endParaRPr lang="en-US"/>
          </a:p>
        </p:txBody>
      </p:sp>
    </p:spTree>
    <p:extLst>
      <p:ext uri="{BB962C8B-B14F-4D97-AF65-F5344CB8AC3E}">
        <p14:creationId xmlns:p14="http://schemas.microsoft.com/office/powerpoint/2010/main" val="255379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add coverage to a dependent, you will be asked to provide the necessary documentation to enable us to verify the eligibility.  Workday will allow you to attach photos or a scanned document. The process within Workday only allows for one document to be uploaded, you will need to scan all documents as one to upload in Workday.  You will be required to upload a document of some sort during the process of making the change to be able to finalize your changes in Workday.   If you’re unable to scan and upload your document, you can work through your HR team to provide copies to the Global Benefits Team on your behalf.  We do not need the actual document, copies are acceptable.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946AD-54FB-46F8-B91B-C3C0DD0D31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628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you see a list</a:t>
            </a:r>
            <a:r>
              <a:rPr lang="en-US" b="0" baseline="0" dirty="0"/>
              <a:t> of our benefit plan options.</a:t>
            </a:r>
          </a:p>
          <a:p>
            <a:r>
              <a:rPr lang="en-US" b="0" baseline="0" dirty="0"/>
              <a:t>Healthcare and prescription drugs</a:t>
            </a:r>
          </a:p>
          <a:p>
            <a:r>
              <a:rPr lang="en-US" b="0" baseline="0" dirty="0"/>
              <a:t>A health savings account with a qualifying CDHP</a:t>
            </a:r>
          </a:p>
          <a:p>
            <a:r>
              <a:rPr lang="en-US" b="0" baseline="0" dirty="0"/>
              <a:t>A dependent care flexible savings account</a:t>
            </a:r>
          </a:p>
          <a:p>
            <a:r>
              <a:rPr lang="en-US" b="0" baseline="0" dirty="0"/>
              <a:t>Dental and Vison</a:t>
            </a:r>
          </a:p>
          <a:p>
            <a:r>
              <a:rPr lang="en-US" b="0" baseline="0" dirty="0"/>
              <a:t>And the voluntary plans of critical illness, accidental injury and hospital indemnity</a:t>
            </a:r>
            <a:endParaRPr lang="en-US" b="0"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6</a:t>
            </a:fld>
            <a:endParaRPr lang="en-US"/>
          </a:p>
        </p:txBody>
      </p:sp>
    </p:spTree>
    <p:extLst>
      <p:ext uri="{BB962C8B-B14F-4D97-AF65-F5344CB8AC3E}">
        <p14:creationId xmlns:p14="http://schemas.microsoft.com/office/powerpoint/2010/main" val="2224995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talk about the medical plan</a:t>
            </a:r>
          </a:p>
        </p:txBody>
      </p:sp>
      <p:sp>
        <p:nvSpPr>
          <p:cNvPr id="4" name="Slide Number Placeholder 3"/>
          <p:cNvSpPr>
            <a:spLocks noGrp="1"/>
          </p:cNvSpPr>
          <p:nvPr>
            <p:ph type="sldNum" sz="quarter" idx="10"/>
          </p:nvPr>
        </p:nvSpPr>
        <p:spPr/>
        <p:txBody>
          <a:bodyPr/>
          <a:lstStyle/>
          <a:p>
            <a:fld id="{B992468A-C411-4807-83EE-74E095245404}" type="slidenum">
              <a:rPr lang="en-US" smtClean="0"/>
              <a:pPr/>
              <a:t>7</a:t>
            </a:fld>
            <a:endParaRPr lang="en-US"/>
          </a:p>
        </p:txBody>
      </p:sp>
    </p:spTree>
    <p:extLst>
      <p:ext uri="{BB962C8B-B14F-4D97-AF65-F5344CB8AC3E}">
        <p14:creationId xmlns:p14="http://schemas.microsoft.com/office/powerpoint/2010/main" val="1961071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8799">
              <a:defRPr/>
            </a:pPr>
            <a:r>
              <a:rPr lang="en-US" sz="1900" dirty="0"/>
              <a:t>Your options for healthcare coverage are the 1800 CDHP</a:t>
            </a:r>
            <a:r>
              <a:rPr lang="en-US" sz="1900" baseline="0" dirty="0"/>
              <a:t> with HSA, the 2700 CDHP with HSA, the750 PPO Plan which is NOT HSA Eligible or no coverage.  </a:t>
            </a:r>
          </a:p>
          <a:p>
            <a:pPr defTabSz="968799">
              <a:defRPr/>
            </a:pPr>
            <a:endParaRPr lang="en-US" sz="1900" baseline="0" dirty="0"/>
          </a:p>
          <a:p>
            <a:pPr defTabSz="968799">
              <a:defRPr/>
            </a:pPr>
            <a:r>
              <a:rPr lang="en-US" sz="1900" baseline="0" dirty="0"/>
              <a:t>All plans have prescription coverage through Express Scripts</a:t>
            </a:r>
          </a:p>
          <a:p>
            <a:pPr defTabSz="968799">
              <a:defRPr/>
            </a:pPr>
            <a:endParaRPr lang="en-US" sz="1900" baseline="0" dirty="0"/>
          </a:p>
          <a:p>
            <a:pPr defTabSz="968799">
              <a:defRPr/>
            </a:pPr>
            <a:r>
              <a:rPr lang="en-US" sz="1900" baseline="0" dirty="0"/>
              <a:t>All plans are self insured – which means that Kimball Electronics pays the claims each week.    Programs for coverage are in place to assist all members to be good consumers of their healthcare.   </a:t>
            </a:r>
            <a:endParaRPr lang="en-US" dirty="0"/>
          </a:p>
        </p:txBody>
      </p:sp>
      <p:sp>
        <p:nvSpPr>
          <p:cNvPr id="4" name="Slide Number Placeholder 3"/>
          <p:cNvSpPr>
            <a:spLocks noGrp="1"/>
          </p:cNvSpPr>
          <p:nvPr>
            <p:ph type="sldNum" sz="quarter" idx="10"/>
          </p:nvPr>
        </p:nvSpPr>
        <p:spPr/>
        <p:txBody>
          <a:bodyPr/>
          <a:lstStyle/>
          <a:p>
            <a:fld id="{B992468A-C411-4807-83EE-74E095245404}" type="slidenum">
              <a:rPr lang="en-US" smtClean="0"/>
              <a:pPr/>
              <a:t>8</a:t>
            </a:fld>
            <a:endParaRPr lang="en-US" dirty="0"/>
          </a:p>
        </p:txBody>
      </p:sp>
    </p:spTree>
    <p:extLst>
      <p:ext uri="{BB962C8B-B14F-4D97-AF65-F5344CB8AC3E}">
        <p14:creationId xmlns:p14="http://schemas.microsoft.com/office/powerpoint/2010/main" val="1966246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“at a glance” snapshot of each Plan, In-Network and Out-of-Network Covered Benefits for Single and Family deductibles.  Plus, Out of Pocket Limits along with the Coinsurance percentage after the deductible is met, but before Maximum out of pocket limit has been met.  A breakdown of Office Visits for preventive care services, Doctor’s Office Visits, Hospital and Emergency Room Care, plus, Prescription Drugs purchases through retail or by Mail.</a:t>
            </a:r>
          </a:p>
        </p:txBody>
      </p:sp>
      <p:sp>
        <p:nvSpPr>
          <p:cNvPr id="4" name="Slide Number Placeholder 3"/>
          <p:cNvSpPr>
            <a:spLocks noGrp="1"/>
          </p:cNvSpPr>
          <p:nvPr>
            <p:ph type="sldNum" sz="quarter" idx="10"/>
          </p:nvPr>
        </p:nvSpPr>
        <p:spPr/>
        <p:txBody>
          <a:bodyPr/>
          <a:lstStyle/>
          <a:p>
            <a:fld id="{50762F24-2736-4C6E-8E56-B576CB2634CF}" type="slidenum">
              <a:rPr lang="en-US" smtClean="0"/>
              <a:t>9</a:t>
            </a:fld>
            <a:endParaRPr lang="en-US"/>
          </a:p>
        </p:txBody>
      </p:sp>
    </p:spTree>
    <p:extLst>
      <p:ext uri="{BB962C8B-B14F-4D97-AF65-F5344CB8AC3E}">
        <p14:creationId xmlns:p14="http://schemas.microsoft.com/office/powerpoint/2010/main" val="264807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0CF1D-EEB0-417B-9C45-C0807FDEF9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B05829-3A53-4F0D-94D7-0FD7718394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Box 9">
            <a:extLst>
              <a:ext uri="{FF2B5EF4-FFF2-40B4-BE49-F238E27FC236}">
                <a16:creationId xmlns:a16="http://schemas.microsoft.com/office/drawing/2014/main" id="{E0BBF345-A47E-4FDD-B6B2-EAAD9E46F382}"/>
              </a:ext>
            </a:extLst>
          </p:cNvPr>
          <p:cNvSpPr txBox="1"/>
          <p:nvPr userDrawn="1"/>
        </p:nvSpPr>
        <p:spPr>
          <a:xfrm>
            <a:off x="9598091" y="6444761"/>
            <a:ext cx="4317023" cy="276999"/>
          </a:xfrm>
          <a:prstGeom prst="rect">
            <a:avLst/>
          </a:prstGeom>
          <a:noFill/>
        </p:spPr>
        <p:txBody>
          <a:bodyPr wrap="square" rtlCol="0">
            <a:spAutoFit/>
          </a:bodyPr>
          <a:lstStyle/>
          <a:p>
            <a:r>
              <a:rPr lang="en-US" sz="1200">
                <a:solidFill>
                  <a:schemeClr val="bg2">
                    <a:lumMod val="75000"/>
                  </a:schemeClr>
                </a:solidFill>
                <a:latin typeface="Franklin Gothic Book" panose="020B0503020102020204" pitchFamily="34" charset="0"/>
              </a:rPr>
              <a:t>Kimball Electronics Confidential</a:t>
            </a:r>
          </a:p>
        </p:txBody>
      </p:sp>
      <p:sp>
        <p:nvSpPr>
          <p:cNvPr id="11" name="TextBox 10">
            <a:extLst>
              <a:ext uri="{FF2B5EF4-FFF2-40B4-BE49-F238E27FC236}">
                <a16:creationId xmlns:a16="http://schemas.microsoft.com/office/drawing/2014/main" id="{4430FDF4-38C7-4958-B208-B69A494C89BA}"/>
              </a:ext>
            </a:extLst>
          </p:cNvPr>
          <p:cNvSpPr txBox="1"/>
          <p:nvPr userDrawn="1"/>
        </p:nvSpPr>
        <p:spPr>
          <a:xfrm>
            <a:off x="247907" y="6444761"/>
            <a:ext cx="4317023" cy="276999"/>
          </a:xfrm>
          <a:prstGeom prst="rect">
            <a:avLst/>
          </a:prstGeom>
          <a:noFill/>
        </p:spPr>
        <p:txBody>
          <a:bodyPr wrap="square" rtlCol="0">
            <a:spAutoFit/>
          </a:bodyPr>
          <a:lstStyle/>
          <a:p>
            <a:r>
              <a:rPr lang="en-US" sz="1200">
                <a:solidFill>
                  <a:schemeClr val="tx1"/>
                </a:solidFill>
                <a:latin typeface="Franklin Gothic Book" panose="020B0503020102020204" pitchFamily="34" charset="0"/>
              </a:rPr>
              <a:t>Lasting relationships. Global success.</a:t>
            </a:r>
          </a:p>
        </p:txBody>
      </p:sp>
    </p:spTree>
    <p:extLst>
      <p:ext uri="{BB962C8B-B14F-4D97-AF65-F5344CB8AC3E}">
        <p14:creationId xmlns:p14="http://schemas.microsoft.com/office/powerpoint/2010/main" val="2510844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41FF-5EB2-4FC4-A6F9-88C264BB3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AB585D-57B9-4519-AE1D-4AF0778D3C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A256F4-5CA9-48FA-A220-6003C390ABB6}"/>
              </a:ext>
            </a:extLst>
          </p:cNvPr>
          <p:cNvSpPr>
            <a:spLocks noGrp="1"/>
          </p:cNvSpPr>
          <p:nvPr>
            <p:ph type="ftr" sz="quarter" idx="11"/>
          </p:nvPr>
        </p:nvSpPr>
        <p:spPr/>
        <p:txBody>
          <a:bodyPr/>
          <a:lstStyle/>
          <a:p>
            <a:endParaRPr lang="en-US"/>
          </a:p>
        </p:txBody>
      </p:sp>
      <p:sp>
        <p:nvSpPr>
          <p:cNvPr id="7" name="Date Placeholder 3">
            <a:extLst>
              <a:ext uri="{FF2B5EF4-FFF2-40B4-BE49-F238E27FC236}">
                <a16:creationId xmlns:a16="http://schemas.microsoft.com/office/drawing/2014/main" id="{0BCA0C66-127B-4F2B-A1DB-4F4E2D7007A3}"/>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8" name="Slide Number Placeholder 5">
            <a:extLst>
              <a:ext uri="{FF2B5EF4-FFF2-40B4-BE49-F238E27FC236}">
                <a16:creationId xmlns:a16="http://schemas.microsoft.com/office/drawing/2014/main" id="{50A95308-0B1A-468F-B406-93C4BBE9CEFB}"/>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2847754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38823E-C8AA-44C1-81F6-D942499B0C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298752-F252-434C-A376-20A0572061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73C08-37FB-4F61-B6BF-9CD24C001DE4}"/>
              </a:ext>
            </a:extLst>
          </p:cNvPr>
          <p:cNvSpPr>
            <a:spLocks noGrp="1"/>
          </p:cNvSpPr>
          <p:nvPr>
            <p:ph type="dt" sz="half" idx="10"/>
          </p:nvPr>
        </p:nvSpPr>
        <p:spPr/>
        <p:txBody>
          <a:bodyPr/>
          <a:lstStyle/>
          <a:p>
            <a:fld id="{90871DAD-34C2-4B0D-87AD-43F387FDDDCD}" type="datetimeFigureOut">
              <a:rPr lang="en-US" smtClean="0"/>
              <a:t>12/17/2024</a:t>
            </a:fld>
            <a:endParaRPr lang="en-US"/>
          </a:p>
        </p:txBody>
      </p:sp>
      <p:sp>
        <p:nvSpPr>
          <p:cNvPr id="5" name="Footer Placeholder 4">
            <a:extLst>
              <a:ext uri="{FF2B5EF4-FFF2-40B4-BE49-F238E27FC236}">
                <a16:creationId xmlns:a16="http://schemas.microsoft.com/office/drawing/2014/main" id="{0F195AB7-ACE9-4489-805A-D35517DD2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BA1D7-7E69-4444-8020-E9D22158B454}"/>
              </a:ext>
            </a:extLst>
          </p:cNvPr>
          <p:cNvSpPr>
            <a:spLocks noGrp="1"/>
          </p:cNvSpPr>
          <p:nvPr>
            <p:ph type="sldNum" sz="quarter" idx="12"/>
          </p:nvPr>
        </p:nvSpPr>
        <p:spPr/>
        <p:txBody>
          <a:bodyPr/>
          <a:lstStyle/>
          <a:p>
            <a:fld id="{409066F2-27FF-4806-B1B7-A82466A7F6A2}" type="slidenum">
              <a:rPr lang="en-US" smtClean="0"/>
              <a:t>‹#›</a:t>
            </a:fld>
            <a:endParaRPr lang="en-US"/>
          </a:p>
        </p:txBody>
      </p:sp>
    </p:spTree>
    <p:extLst>
      <p:ext uri="{BB962C8B-B14F-4D97-AF65-F5344CB8AC3E}">
        <p14:creationId xmlns:p14="http://schemas.microsoft.com/office/powerpoint/2010/main" val="1896881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No Logo (3.0)">
  <p:cSld name="Blank - No Logo (3.0)">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461647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6C09A4D5-D21E-4283-85E2-675CE5C3762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038" y="6481763"/>
            <a:ext cx="123078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681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15780A5E-C099-482B-8698-82F51C14E9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038" y="6481763"/>
            <a:ext cx="123078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5A2BE57-7956-44F2-A628-C57D99083587}"/>
              </a:ext>
            </a:extLst>
          </p:cNvPr>
          <p:cNvSpPr txBox="1">
            <a:spLocks noChangeArrowheads="1"/>
          </p:cNvSpPr>
          <p:nvPr userDrawn="1"/>
        </p:nvSpPr>
        <p:spPr bwMode="auto">
          <a:xfrm>
            <a:off x="10101263" y="6350000"/>
            <a:ext cx="1852612" cy="230188"/>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900">
                <a:solidFill>
                  <a:schemeClr val="bg1"/>
                </a:solidFill>
              </a:rPr>
              <a:t>KIMBALL ELECTRONICS   </a:t>
            </a:r>
            <a:fld id="{4710B038-2383-4A5B-9EA4-428EFB8CEA42}" type="slidenum">
              <a:rPr lang="en-US" altLang="en-US" sz="900" smtClean="0">
                <a:solidFill>
                  <a:schemeClr val="bg1"/>
                </a:solidFill>
              </a:rPr>
              <a:pPr eaLnBrk="1" hangingPunct="1">
                <a:defRPr/>
              </a:pPr>
              <a:t>‹#›</a:t>
            </a:fld>
            <a:endParaRPr lang="en-US" altLang="en-US" sz="900">
              <a:solidFill>
                <a:schemeClr val="bg1"/>
              </a:solidFill>
            </a:endParaRPr>
          </a:p>
        </p:txBody>
      </p:sp>
    </p:spTree>
    <p:extLst>
      <p:ext uri="{BB962C8B-B14F-4D97-AF65-F5344CB8AC3E}">
        <p14:creationId xmlns:p14="http://schemas.microsoft.com/office/powerpoint/2010/main" val="411650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99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814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46CB87A-3F9E-42A9-A121-02182BDF26C6}" type="datetime1">
              <a:rPr lang="en-US" smtClean="0">
                <a:solidFill>
                  <a:prstClr val="black">
                    <a:tint val="75000"/>
                  </a:prstClr>
                </a:solidFill>
              </a:rPr>
              <a:t>12/17/2024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EB45C11-22E1-4FF2-910C-4BBFB7BF8552}" type="slidenum">
              <a:rPr lang="en-US" smtClean="0"/>
              <a:pPr/>
              <a:t>‹#›</a:t>
            </a:fld>
            <a:endParaRPr lang="en-US"/>
          </a:p>
        </p:txBody>
      </p:sp>
    </p:spTree>
    <p:extLst>
      <p:ext uri="{BB962C8B-B14F-4D97-AF65-F5344CB8AC3E}">
        <p14:creationId xmlns:p14="http://schemas.microsoft.com/office/powerpoint/2010/main" val="559858754"/>
      </p:ext>
    </p:extLst>
  </p:cSld>
  <p:clrMapOvr>
    <a:masterClrMapping/>
  </p:clrMapOvr>
  <p:transition spd="med">
    <p:pull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B5480BE-9033-4B06-B8BA-8138FD6890B1}" type="datetime1">
              <a:rPr lang="en-US" smtClean="0">
                <a:solidFill>
                  <a:prstClr val="black">
                    <a:tint val="75000"/>
                  </a:prstClr>
                </a:solidFill>
              </a:rPr>
              <a:t>12/17/2024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EB45C11-22E1-4FF2-910C-4BBFB7BF8552}" type="slidenum">
              <a:rPr lang="en-US" smtClean="0"/>
              <a:pPr/>
              <a:t>‹#›</a:t>
            </a:fld>
            <a:endParaRPr lang="en-US"/>
          </a:p>
        </p:txBody>
      </p:sp>
    </p:spTree>
    <p:extLst>
      <p:ext uri="{BB962C8B-B14F-4D97-AF65-F5344CB8AC3E}">
        <p14:creationId xmlns:p14="http://schemas.microsoft.com/office/powerpoint/2010/main" val="622048747"/>
      </p:ext>
    </p:extLst>
  </p:cSld>
  <p:clrMapOvr>
    <a:masterClrMapping/>
  </p:clrMapOvr>
  <p:transition spd="med">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528D-B0FE-41F2-B677-95F306C284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220215-F0D6-463F-ACCB-6D1553CEA3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7E19DB0-E4D1-4E6F-8B54-3D0B2D96D3BC}"/>
              </a:ext>
            </a:extLst>
          </p:cNvPr>
          <p:cNvSpPr>
            <a:spLocks noGrp="1"/>
          </p:cNvSpPr>
          <p:nvPr>
            <p:ph type="ftr" sz="quarter" idx="11"/>
          </p:nvPr>
        </p:nvSpPr>
        <p:spPr/>
        <p:txBody>
          <a:bodyPr/>
          <a:lstStyle/>
          <a:p>
            <a:endParaRPr lang="en-US"/>
          </a:p>
        </p:txBody>
      </p:sp>
      <p:sp>
        <p:nvSpPr>
          <p:cNvPr id="7" name="Date Placeholder 3">
            <a:extLst>
              <a:ext uri="{FF2B5EF4-FFF2-40B4-BE49-F238E27FC236}">
                <a16:creationId xmlns:a16="http://schemas.microsoft.com/office/drawing/2014/main" id="{2A949D58-58E2-412F-B0A0-800F003E8B5C}"/>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8" name="Slide Number Placeholder 5">
            <a:extLst>
              <a:ext uri="{FF2B5EF4-FFF2-40B4-BE49-F238E27FC236}">
                <a16:creationId xmlns:a16="http://schemas.microsoft.com/office/drawing/2014/main" id="{15A99AE6-7147-4CA1-A9A0-84DFDBC07810}"/>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36981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CE66-949C-4714-9142-6BA6D0D0EE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D1D6E2-5ED4-4340-ADB9-1A549F10E6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5AE84723-74CB-49A2-B07B-92E315FD134C}"/>
              </a:ext>
            </a:extLst>
          </p:cNvPr>
          <p:cNvSpPr>
            <a:spLocks noGrp="1"/>
          </p:cNvSpPr>
          <p:nvPr>
            <p:ph type="ftr" sz="quarter" idx="11"/>
          </p:nvPr>
        </p:nvSpPr>
        <p:spPr/>
        <p:txBody>
          <a:bodyPr/>
          <a:lstStyle/>
          <a:p>
            <a:endParaRPr lang="en-US"/>
          </a:p>
        </p:txBody>
      </p:sp>
      <p:sp>
        <p:nvSpPr>
          <p:cNvPr id="7" name="Date Placeholder 3">
            <a:extLst>
              <a:ext uri="{FF2B5EF4-FFF2-40B4-BE49-F238E27FC236}">
                <a16:creationId xmlns:a16="http://schemas.microsoft.com/office/drawing/2014/main" id="{74F3C949-77D7-4DD4-9B3F-3269F0F012FC}"/>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8" name="Slide Number Placeholder 5">
            <a:extLst>
              <a:ext uri="{FF2B5EF4-FFF2-40B4-BE49-F238E27FC236}">
                <a16:creationId xmlns:a16="http://schemas.microsoft.com/office/drawing/2014/main" id="{5BB9D971-36EC-4694-84BC-4C38DAB0373B}"/>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70335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FF18-7890-4530-AAC4-2CB91F7F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043BF-9835-4CCE-BDFA-4FA33C6E9DA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77F88-7960-41FF-B0F3-C9EC54BAFF5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20A0287-B3F6-4BC9-9E09-1AF5DCF54403}"/>
              </a:ext>
            </a:extLst>
          </p:cNvPr>
          <p:cNvSpPr>
            <a:spLocks noGrp="1"/>
          </p:cNvSpPr>
          <p:nvPr>
            <p:ph type="ftr" sz="quarter" idx="11"/>
          </p:nvPr>
        </p:nvSpPr>
        <p:spPr/>
        <p:txBody>
          <a:bodyPr/>
          <a:lstStyle/>
          <a:p>
            <a:endParaRPr lang="en-US"/>
          </a:p>
        </p:txBody>
      </p:sp>
      <p:sp>
        <p:nvSpPr>
          <p:cNvPr id="8" name="Date Placeholder 3">
            <a:extLst>
              <a:ext uri="{FF2B5EF4-FFF2-40B4-BE49-F238E27FC236}">
                <a16:creationId xmlns:a16="http://schemas.microsoft.com/office/drawing/2014/main" id="{9086C8A5-2D61-49AC-9DA5-5C63E8E57A93}"/>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9" name="Slide Number Placeholder 5">
            <a:extLst>
              <a:ext uri="{FF2B5EF4-FFF2-40B4-BE49-F238E27FC236}">
                <a16:creationId xmlns:a16="http://schemas.microsoft.com/office/drawing/2014/main" id="{68FB8BF3-F2E3-42A4-B614-0261274D92F1}"/>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2580845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6F9A5-EEC1-446B-8CB9-28E86C5CBE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4FC48B-F738-42BA-8624-5A3AF32BCA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0A7A1A-0F73-4964-9E11-3B5FD4DD6E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051293-CDFA-4927-BAA5-1AEE4C78CC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6453DD1-2B0F-4924-9E35-D3F6DBC134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29FD97B-5003-4293-A564-E346DF1B78C0}"/>
              </a:ext>
            </a:extLst>
          </p:cNvPr>
          <p:cNvSpPr>
            <a:spLocks noGrp="1"/>
          </p:cNvSpPr>
          <p:nvPr>
            <p:ph type="ftr" sz="quarter" idx="11"/>
          </p:nvPr>
        </p:nvSpPr>
        <p:spPr/>
        <p:txBody>
          <a:bodyPr/>
          <a:lstStyle/>
          <a:p>
            <a:endParaRPr lang="en-US"/>
          </a:p>
        </p:txBody>
      </p:sp>
      <p:sp>
        <p:nvSpPr>
          <p:cNvPr id="10" name="Date Placeholder 3">
            <a:extLst>
              <a:ext uri="{FF2B5EF4-FFF2-40B4-BE49-F238E27FC236}">
                <a16:creationId xmlns:a16="http://schemas.microsoft.com/office/drawing/2014/main" id="{92B940F7-A328-4F48-8D71-7AC43178083B}"/>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11" name="Slide Number Placeholder 5">
            <a:extLst>
              <a:ext uri="{FF2B5EF4-FFF2-40B4-BE49-F238E27FC236}">
                <a16:creationId xmlns:a16="http://schemas.microsoft.com/office/drawing/2014/main" id="{9CB577D4-D988-4AAE-8FB1-1CAB2C64E907}"/>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4191088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F880-7C21-4074-800F-7501B097EDF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94A7B33-989F-42A4-BB7E-C8611AB73D7E}"/>
              </a:ext>
            </a:extLst>
          </p:cNvPr>
          <p:cNvSpPr>
            <a:spLocks noGrp="1"/>
          </p:cNvSpPr>
          <p:nvPr>
            <p:ph type="ftr" sz="quarter" idx="11"/>
          </p:nvPr>
        </p:nvSpPr>
        <p:spPr/>
        <p:txBody>
          <a:bodyPr/>
          <a:lstStyle/>
          <a:p>
            <a:endParaRPr lang="en-US"/>
          </a:p>
        </p:txBody>
      </p:sp>
      <p:sp>
        <p:nvSpPr>
          <p:cNvPr id="6" name="Date Placeholder 3">
            <a:extLst>
              <a:ext uri="{FF2B5EF4-FFF2-40B4-BE49-F238E27FC236}">
                <a16:creationId xmlns:a16="http://schemas.microsoft.com/office/drawing/2014/main" id="{B07A4792-FD10-4C98-B9C7-477E80191656}"/>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7" name="Slide Number Placeholder 5">
            <a:extLst>
              <a:ext uri="{FF2B5EF4-FFF2-40B4-BE49-F238E27FC236}">
                <a16:creationId xmlns:a16="http://schemas.microsoft.com/office/drawing/2014/main" id="{5EF6F1C8-C5DD-4049-A7CD-8E0FAAE2C5A8}"/>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234368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99A0F3-71F4-4564-BDD0-EF3EB6AF060F}"/>
              </a:ext>
            </a:extLst>
          </p:cNvPr>
          <p:cNvSpPr>
            <a:spLocks noGrp="1"/>
          </p:cNvSpPr>
          <p:nvPr>
            <p:ph type="ftr" sz="quarter" idx="11"/>
          </p:nvPr>
        </p:nvSpPr>
        <p:spPr/>
        <p:txBody>
          <a:bodyPr/>
          <a:lstStyle/>
          <a:p>
            <a:endParaRPr lang="en-US"/>
          </a:p>
        </p:txBody>
      </p:sp>
      <p:sp>
        <p:nvSpPr>
          <p:cNvPr id="5" name="Date Placeholder 3">
            <a:extLst>
              <a:ext uri="{FF2B5EF4-FFF2-40B4-BE49-F238E27FC236}">
                <a16:creationId xmlns:a16="http://schemas.microsoft.com/office/drawing/2014/main" id="{790C307C-C569-40C8-9D6B-174C7FD58811}"/>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6" name="Slide Number Placeholder 5">
            <a:extLst>
              <a:ext uri="{FF2B5EF4-FFF2-40B4-BE49-F238E27FC236}">
                <a16:creationId xmlns:a16="http://schemas.microsoft.com/office/drawing/2014/main" id="{776EBBC7-7FEF-46FF-ADB2-97D44D79A84B}"/>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3594710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F4EB9-E9A0-4163-AD71-6F4B23972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DCFF05-64B5-4C2D-B772-B8BEA9F997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77369-3976-48B1-BDFA-A21D3AAAB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479150C1-142A-4624-99A6-71DFA7375635}"/>
              </a:ext>
            </a:extLst>
          </p:cNvPr>
          <p:cNvSpPr>
            <a:spLocks noGrp="1"/>
          </p:cNvSpPr>
          <p:nvPr>
            <p:ph type="ftr" sz="quarter" idx="11"/>
          </p:nvPr>
        </p:nvSpPr>
        <p:spPr/>
        <p:txBody>
          <a:bodyPr/>
          <a:lstStyle/>
          <a:p>
            <a:endParaRPr lang="en-US"/>
          </a:p>
        </p:txBody>
      </p:sp>
      <p:sp>
        <p:nvSpPr>
          <p:cNvPr id="8" name="Date Placeholder 3">
            <a:extLst>
              <a:ext uri="{FF2B5EF4-FFF2-40B4-BE49-F238E27FC236}">
                <a16:creationId xmlns:a16="http://schemas.microsoft.com/office/drawing/2014/main" id="{1ED8D9D8-39FE-4E79-9389-8B96EA77901F}"/>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9" name="Slide Number Placeholder 5">
            <a:extLst>
              <a:ext uri="{FF2B5EF4-FFF2-40B4-BE49-F238E27FC236}">
                <a16:creationId xmlns:a16="http://schemas.microsoft.com/office/drawing/2014/main" id="{20BCE330-F1AF-47BA-84EE-046634432541}"/>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4258451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EE3D4-0ED1-418B-9392-6DC8FD5FBD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6EBB01-A960-4346-8C3A-1E4E3B0F71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3656AB-1677-4721-93A2-5CC55B16F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5EAB488C-9F88-42B9-B4B2-AF1813B3329E}"/>
              </a:ext>
            </a:extLst>
          </p:cNvPr>
          <p:cNvSpPr>
            <a:spLocks noGrp="1"/>
          </p:cNvSpPr>
          <p:nvPr>
            <p:ph type="ftr" sz="quarter" idx="11"/>
          </p:nvPr>
        </p:nvSpPr>
        <p:spPr/>
        <p:txBody>
          <a:bodyPr/>
          <a:lstStyle/>
          <a:p>
            <a:endParaRPr lang="en-US"/>
          </a:p>
        </p:txBody>
      </p:sp>
      <p:sp>
        <p:nvSpPr>
          <p:cNvPr id="8" name="Date Placeholder 3">
            <a:extLst>
              <a:ext uri="{FF2B5EF4-FFF2-40B4-BE49-F238E27FC236}">
                <a16:creationId xmlns:a16="http://schemas.microsoft.com/office/drawing/2014/main" id="{852DA233-F3AF-4C91-9AEC-A1E475CE5EC2}"/>
              </a:ext>
            </a:extLst>
          </p:cNvPr>
          <p:cNvSpPr txBox="1">
            <a:spLocks/>
          </p:cNvSpPr>
          <p:nvPr userDrawn="1"/>
        </p:nvSpPr>
        <p:spPr>
          <a:xfrm>
            <a:off x="269635"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Lasting relationships. Global success.</a:t>
            </a:r>
          </a:p>
        </p:txBody>
      </p:sp>
      <p:sp>
        <p:nvSpPr>
          <p:cNvPr id="9" name="Slide Number Placeholder 5">
            <a:extLst>
              <a:ext uri="{FF2B5EF4-FFF2-40B4-BE49-F238E27FC236}">
                <a16:creationId xmlns:a16="http://schemas.microsoft.com/office/drawing/2014/main" id="{AFB85E86-B954-4412-9C7C-B8AEC0682A81}"/>
              </a:ext>
            </a:extLst>
          </p:cNvPr>
          <p:cNvSpPr txBox="1">
            <a:spLocks/>
          </p:cNvSpPr>
          <p:nvPr userDrawn="1"/>
        </p:nvSpPr>
        <p:spPr>
          <a:xfrm>
            <a:off x="910590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Franklin Gothic Book" panose="020B05030201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Kimball Electronics Confidential</a:t>
            </a:r>
          </a:p>
        </p:txBody>
      </p:sp>
    </p:spTree>
    <p:extLst>
      <p:ext uri="{BB962C8B-B14F-4D97-AF65-F5344CB8AC3E}">
        <p14:creationId xmlns:p14="http://schemas.microsoft.com/office/powerpoint/2010/main" val="4207362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24528-2778-4219-B21C-A5F102F4AB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2EB37A-4CC3-4ECD-BF70-7C07AB2828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95E43-9068-4D60-802F-AD034FC2AD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Franklin Gothic Book" panose="020B0503020102020204" pitchFamily="34" charset="0"/>
              </a:defRPr>
            </a:lvl1pPr>
          </a:lstStyle>
          <a:p>
            <a:r>
              <a:rPr lang="en-US"/>
              <a:t>Lasting relationships. Global success.</a:t>
            </a:r>
          </a:p>
        </p:txBody>
      </p:sp>
      <p:sp>
        <p:nvSpPr>
          <p:cNvPr id="5" name="Footer Placeholder 4">
            <a:extLst>
              <a:ext uri="{FF2B5EF4-FFF2-40B4-BE49-F238E27FC236}">
                <a16:creationId xmlns:a16="http://schemas.microsoft.com/office/drawing/2014/main" id="{625A6C7D-83CB-4429-8B22-2511D366C6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2A58B3-AFAC-4B5E-A3A4-046D1C4B92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Franklin Gothic Book" panose="020B0503020102020204" pitchFamily="34" charset="0"/>
              </a:defRPr>
            </a:lvl1pPr>
          </a:lstStyle>
          <a:p>
            <a:r>
              <a:rPr lang="en-US"/>
              <a:t>Kimball Electronics Confidential</a:t>
            </a:r>
          </a:p>
        </p:txBody>
      </p:sp>
      <p:pic>
        <p:nvPicPr>
          <p:cNvPr id="9" name="Picture 8">
            <a:extLst>
              <a:ext uri="{FF2B5EF4-FFF2-40B4-BE49-F238E27FC236}">
                <a16:creationId xmlns:a16="http://schemas.microsoft.com/office/drawing/2014/main" id="{C15A106B-F189-4D29-A03A-F46257AA61A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6523" r="30396"/>
          <a:stretch/>
        </p:blipFill>
        <p:spPr>
          <a:xfrm>
            <a:off x="1" y="5660707"/>
            <a:ext cx="12192000" cy="832168"/>
          </a:xfrm>
          <a:prstGeom prst="rect">
            <a:avLst/>
          </a:prstGeom>
        </p:spPr>
      </p:pic>
      <p:pic>
        <p:nvPicPr>
          <p:cNvPr id="11" name="Picture 10">
            <a:extLst>
              <a:ext uri="{FF2B5EF4-FFF2-40B4-BE49-F238E27FC236}">
                <a16:creationId xmlns:a16="http://schemas.microsoft.com/office/drawing/2014/main" id="{3DDE4E8C-C33F-4AD1-82B1-0812E3E1818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5253"/>
            <a:ext cx="3906328" cy="832168"/>
          </a:xfrm>
          <a:prstGeom prst="rect">
            <a:avLst/>
          </a:prstGeom>
        </p:spPr>
      </p:pic>
      <p:pic>
        <p:nvPicPr>
          <p:cNvPr id="12" name="Picture 11">
            <a:extLst>
              <a:ext uri="{FF2B5EF4-FFF2-40B4-BE49-F238E27FC236}">
                <a16:creationId xmlns:a16="http://schemas.microsoft.com/office/drawing/2014/main" id="{F87A915C-724B-489F-8E72-0279ACF64F6C}"/>
              </a:ext>
            </a:extLst>
          </p:cNvPr>
          <p:cNvPicPr>
            <a:picLocks noChangeAspect="1"/>
          </p:cNvPicPr>
          <p:nvPr userDrawn="1"/>
        </p:nvPicPr>
        <p:blipFill rotWithShape="1">
          <a:blip r:embed="rId16"/>
          <a:srcRect l="32796" t="51693"/>
          <a:stretch/>
        </p:blipFill>
        <p:spPr>
          <a:xfrm rot="16200000" flipH="1">
            <a:off x="10333530" y="-142819"/>
            <a:ext cx="1723597" cy="1943416"/>
          </a:xfrm>
          <a:prstGeom prst="rect">
            <a:avLst/>
          </a:prstGeom>
        </p:spPr>
      </p:pic>
    </p:spTree>
    <p:extLst>
      <p:ext uri="{BB962C8B-B14F-4D97-AF65-F5344CB8AC3E}">
        <p14:creationId xmlns:p14="http://schemas.microsoft.com/office/powerpoint/2010/main" val="3783577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28EE87B-66FA-496C-B27B-B4B297FD14F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2DD4C04-77D3-42A8-B40A-976E5E9328B1}"/>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8504177-3112-471E-B595-8CE051D338B9}"/>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29292"/>
                </a:solidFill>
                <a:latin typeface="+mn-lt"/>
              </a:defRPr>
            </a:lvl1pPr>
          </a:lstStyle>
          <a:p>
            <a:pPr>
              <a:defRPr/>
            </a:pPr>
            <a:fld id="{50F0F432-C495-492E-8288-44B2CC45E040}" type="datetimeFigureOut">
              <a:rPr lang="en-US"/>
              <a:pPr>
                <a:defRPr/>
              </a:pPr>
              <a:t>12/17/2024</a:t>
            </a:fld>
            <a:endParaRPr lang="en-US"/>
          </a:p>
        </p:txBody>
      </p:sp>
      <p:sp>
        <p:nvSpPr>
          <p:cNvPr id="5" name="Footer Placeholder 4">
            <a:extLst>
              <a:ext uri="{FF2B5EF4-FFF2-40B4-BE49-F238E27FC236}">
                <a16:creationId xmlns:a16="http://schemas.microsoft.com/office/drawing/2014/main" id="{D343B153-FFCB-4626-8EEE-FC61A964F19E}"/>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Tree>
    <p:extLst>
      <p:ext uri="{BB962C8B-B14F-4D97-AF65-F5344CB8AC3E}">
        <p14:creationId xmlns:p14="http://schemas.microsoft.com/office/powerpoint/2010/main" val="34713494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Arial Black" panose="020B0604020202020204"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Arial Black" panose="020B0604020202020204"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Arial Black" panose="020B0604020202020204"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Arial Black" panose="020B0604020202020204" pitchFamily="34" charset="0"/>
          <a:ea typeface="MS PGothic" panose="020B0600070205080204"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hyperlink" Target="https://www.virtahealth.com/join/anthem" TargetMode="Externa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inklupedia.de/wiki/Workday"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2.emf"/></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www.vanguard.com/retirementplan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s://pixabay.com/en/question-question-mark-response-101530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peoplematters.in/article/jobs/theres-a-rise-in-healthcare-management-jobs-in-india-18504"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B00D10-31B7-4D8E-B338-9B8EC88B81F4}"/>
              </a:ext>
            </a:extLst>
          </p:cNvPr>
          <p:cNvSpPr txBox="1"/>
          <p:nvPr/>
        </p:nvSpPr>
        <p:spPr>
          <a:xfrm>
            <a:off x="206829" y="898892"/>
            <a:ext cx="8713308" cy="677108"/>
          </a:xfrm>
          <a:prstGeom prst="rect">
            <a:avLst/>
          </a:prstGeom>
          <a:noFill/>
        </p:spPr>
        <p:txBody>
          <a:bodyPr wrap="square" rtlCol="0">
            <a:spAutoFit/>
          </a:bodyPr>
          <a:lstStyle/>
          <a:p>
            <a:r>
              <a:rPr lang="en-US" sz="3800" b="1" dirty="0">
                <a:latin typeface="Century Gothic" panose="020B0502020202020204" pitchFamily="34" charset="0"/>
                <a:cs typeface="Times New Roman" panose="02020603050405020304" pitchFamily="18" charset="0"/>
              </a:rPr>
              <a:t>A World of Total </a:t>
            </a:r>
            <a:r>
              <a:rPr lang="en-US" sz="3800" b="1" dirty="0">
                <a:solidFill>
                  <a:schemeClr val="accent3">
                    <a:lumMod val="50000"/>
                  </a:schemeClr>
                </a:solidFill>
                <a:latin typeface="Century Gothic" panose="020B0502020202020204" pitchFamily="34" charset="0"/>
                <a:cs typeface="Times New Roman" panose="02020603050405020304" pitchFamily="18" charset="0"/>
              </a:rPr>
              <a:t>Rewards</a:t>
            </a:r>
          </a:p>
        </p:txBody>
      </p:sp>
      <p:sp>
        <p:nvSpPr>
          <p:cNvPr id="14" name="Rectangle 13">
            <a:extLst>
              <a:ext uri="{FF2B5EF4-FFF2-40B4-BE49-F238E27FC236}">
                <a16:creationId xmlns:a16="http://schemas.microsoft.com/office/drawing/2014/main" id="{76299FAE-DD0E-4138-8042-4D81FA52AF92}"/>
              </a:ext>
            </a:extLst>
          </p:cNvPr>
          <p:cNvSpPr/>
          <p:nvPr/>
        </p:nvSpPr>
        <p:spPr>
          <a:xfrm>
            <a:off x="206829" y="5014560"/>
            <a:ext cx="9052674" cy="1015663"/>
          </a:xfrm>
          <a:prstGeom prst="rect">
            <a:avLst/>
          </a:prstGeom>
        </p:spPr>
        <p:txBody>
          <a:bodyPr wrap="square">
            <a:spAutoFit/>
          </a:bodyPr>
          <a:lstStyle/>
          <a:p>
            <a:br>
              <a:rPr lang="en-US" dirty="0">
                <a:latin typeface="Century Gothic" panose="020B0502020202020204" pitchFamily="34" charset="0"/>
                <a:cs typeface="Times New Roman" pitchFamily="18" charset="0"/>
              </a:rPr>
            </a:br>
            <a:r>
              <a:rPr lang="en-US" sz="2400" dirty="0">
                <a:latin typeface="Century Gothic" panose="020B0502020202020204" pitchFamily="34" charset="0"/>
                <a:cs typeface="Times New Roman" pitchFamily="18" charset="0"/>
              </a:rPr>
              <a:t>Welcome to your 2025 Part Time Benefit Enrollment!</a:t>
            </a:r>
            <a:br>
              <a:rPr lang="en-US" dirty="0">
                <a:solidFill>
                  <a:schemeClr val="bg1"/>
                </a:solidFill>
                <a:latin typeface="Century Gothic" panose="020B0502020202020204" pitchFamily="34" charset="0"/>
                <a:cs typeface="Times New Roman" pitchFamily="18" charset="0"/>
              </a:rPr>
            </a:br>
            <a:endParaRPr lang="en-US" dirty="0"/>
          </a:p>
        </p:txBody>
      </p:sp>
      <p:pic>
        <p:nvPicPr>
          <p:cNvPr id="15" name="Picture 14" descr="Shape, arrow, circle&#10;&#10;Description automatically generated">
            <a:extLst>
              <a:ext uri="{FF2B5EF4-FFF2-40B4-BE49-F238E27FC236}">
                <a16:creationId xmlns:a16="http://schemas.microsoft.com/office/drawing/2014/main" id="{9942CEF6-41D1-4854-B823-AF7E491640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0163" y="-168188"/>
            <a:ext cx="6127296" cy="6127296"/>
          </a:xfrm>
          <a:prstGeom prst="rect">
            <a:avLst/>
          </a:prstGeom>
        </p:spPr>
      </p:pic>
      <p:pic>
        <p:nvPicPr>
          <p:cNvPr id="17" name="Picture 16" descr="Diagram&#10;&#10;Description automatically generated">
            <a:extLst>
              <a:ext uri="{FF2B5EF4-FFF2-40B4-BE49-F238E27FC236}">
                <a16:creationId xmlns:a16="http://schemas.microsoft.com/office/drawing/2014/main" id="{F6D72FBD-BD22-4FF0-823A-282F6B0CAE68}"/>
              </a:ext>
            </a:extLst>
          </p:cNvPr>
          <p:cNvPicPr>
            <a:picLocks noChangeAspect="1"/>
          </p:cNvPicPr>
          <p:nvPr/>
        </p:nvPicPr>
        <p:blipFill rotWithShape="1">
          <a:blip r:embed="rId6">
            <a:extLst>
              <a:ext uri="{28A0092B-C50C-407E-A947-70E740481C1C}">
                <a14:useLocalDpi xmlns:a14="http://schemas.microsoft.com/office/drawing/2010/main" val="0"/>
              </a:ext>
            </a:extLst>
          </a:blip>
          <a:srcRect t="17896" b="20297"/>
          <a:stretch/>
        </p:blipFill>
        <p:spPr>
          <a:xfrm>
            <a:off x="519532" y="1553118"/>
            <a:ext cx="5600403" cy="3461442"/>
          </a:xfrm>
          <a:prstGeom prst="rect">
            <a:avLst/>
          </a:prstGeom>
        </p:spPr>
      </p:pic>
      <p:pic>
        <p:nvPicPr>
          <p:cNvPr id="3" name="Recorded Sound">
            <a:hlinkClick r:id="" action="ppaction://media"/>
            <a:extLst>
              <a:ext uri="{FF2B5EF4-FFF2-40B4-BE49-F238E27FC236}">
                <a16:creationId xmlns:a16="http://schemas.microsoft.com/office/drawing/2014/main" id="{CB4B4E8D-88FE-4DB1-AEE1-D8232A7BE5C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19715613"/>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42F22F-CD2C-430F-BD3E-F416879E3AEA}"/>
              </a:ext>
            </a:extLst>
          </p:cNvPr>
          <p:cNvSpPr txBox="1"/>
          <p:nvPr/>
        </p:nvSpPr>
        <p:spPr>
          <a:xfrm>
            <a:off x="2819704" y="464219"/>
            <a:ext cx="6093618" cy="769441"/>
          </a:xfrm>
          <a:prstGeom prst="rect">
            <a:avLst/>
          </a:prstGeom>
          <a:noFill/>
        </p:spPr>
        <p:txBody>
          <a:bodyPr wrap="square">
            <a:spAutoFit/>
          </a:bodyPr>
          <a:lstStyle/>
          <a:p>
            <a:pPr algn="ctr"/>
            <a:r>
              <a:rPr lang="en-US" sz="4400" b="1" dirty="0">
                <a:solidFill>
                  <a:srgbClr val="09A6E0"/>
                </a:solidFill>
              </a:rPr>
              <a:t>Healthcare Rates</a:t>
            </a:r>
            <a:endParaRPr lang="en-US" sz="4400" b="1" dirty="0"/>
          </a:p>
        </p:txBody>
      </p:sp>
      <p:pic>
        <p:nvPicPr>
          <p:cNvPr id="13" name="Picture 12">
            <a:extLst>
              <a:ext uri="{FF2B5EF4-FFF2-40B4-BE49-F238E27FC236}">
                <a16:creationId xmlns:a16="http://schemas.microsoft.com/office/drawing/2014/main" id="{0F8DEC2B-ADF5-8DDE-BA1A-2F341D9CA113}"/>
              </a:ext>
            </a:extLst>
          </p:cNvPr>
          <p:cNvPicPr>
            <a:picLocks noChangeAspect="1"/>
          </p:cNvPicPr>
          <p:nvPr/>
        </p:nvPicPr>
        <p:blipFill>
          <a:blip r:embed="rId3"/>
          <a:stretch>
            <a:fillRect/>
          </a:stretch>
        </p:blipFill>
        <p:spPr>
          <a:xfrm>
            <a:off x="466298" y="1152504"/>
            <a:ext cx="11259403" cy="4552991"/>
          </a:xfrm>
          <a:prstGeom prst="rect">
            <a:avLst/>
          </a:prstGeom>
        </p:spPr>
      </p:pic>
    </p:spTree>
    <p:extLst>
      <p:ext uri="{BB962C8B-B14F-4D97-AF65-F5344CB8AC3E}">
        <p14:creationId xmlns:p14="http://schemas.microsoft.com/office/powerpoint/2010/main" val="2625177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C75B62C-86F9-48DF-BB09-0921A004C85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a:solidFill>
                  <a:schemeClr val="bg1"/>
                </a:solidFill>
                <a:latin typeface="+mj-lt"/>
                <a:ea typeface="+mj-ea"/>
                <a:cs typeface="+mj-cs"/>
              </a:rPr>
              <a:t>Total Rewards – Healthcare </a:t>
            </a:r>
          </a:p>
        </p:txBody>
      </p:sp>
      <p:pic>
        <p:nvPicPr>
          <p:cNvPr id="7" name="Picture 6">
            <a:extLst>
              <a:ext uri="{FF2B5EF4-FFF2-40B4-BE49-F238E27FC236}">
                <a16:creationId xmlns:a16="http://schemas.microsoft.com/office/drawing/2014/main" id="{B52C7213-2494-2886-8EA2-4FCF17A6F2D2}"/>
              </a:ext>
            </a:extLst>
          </p:cNvPr>
          <p:cNvPicPr>
            <a:picLocks noChangeAspect="1"/>
          </p:cNvPicPr>
          <p:nvPr/>
        </p:nvPicPr>
        <p:blipFill>
          <a:blip r:embed="rId3"/>
          <a:stretch>
            <a:fillRect/>
          </a:stretch>
        </p:blipFill>
        <p:spPr>
          <a:xfrm>
            <a:off x="109182" y="1396588"/>
            <a:ext cx="12082818" cy="4308175"/>
          </a:xfrm>
          <a:prstGeom prst="rect">
            <a:avLst/>
          </a:prstGeom>
        </p:spPr>
      </p:pic>
    </p:spTree>
    <p:extLst>
      <p:ext uri="{BB962C8B-B14F-4D97-AF65-F5344CB8AC3E}">
        <p14:creationId xmlns:p14="http://schemas.microsoft.com/office/powerpoint/2010/main" val="2072269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74645" y="1631364"/>
            <a:ext cx="10255624" cy="5130383"/>
          </a:xfrm>
        </p:spPr>
        <p:txBody>
          <a:bodyPr>
            <a:normAutofit/>
          </a:bodyPr>
          <a:lstStyle/>
          <a:p>
            <a:pPr marL="0" indent="0">
              <a:buNone/>
            </a:pPr>
            <a:r>
              <a:rPr lang="en-US" sz="2400" dirty="0">
                <a:latin typeface="Century Gothic" panose="020B0502020202020204" pitchFamily="34" charset="0"/>
              </a:rPr>
              <a:t>The following services are 100% </a:t>
            </a:r>
            <a:r>
              <a:rPr lang="en-US" dirty="0">
                <a:latin typeface="Century Gothic" panose="020B0502020202020204" pitchFamily="34" charset="0"/>
              </a:rPr>
              <a:t>covered </a:t>
            </a:r>
            <a:r>
              <a:rPr lang="en-US" sz="2400" dirty="0">
                <a:latin typeface="Century Gothic" panose="020B0502020202020204" pitchFamily="34" charset="0"/>
              </a:rPr>
              <a:t>regardless of diagnosis the 1st time they are performed in the calendar year:</a:t>
            </a:r>
          </a:p>
          <a:p>
            <a:pPr marL="0" indent="0">
              <a:buNone/>
            </a:pPr>
            <a:endParaRPr lang="en-US" sz="2000" dirty="0">
              <a:latin typeface="Century Gothic" panose="020B0502020202020204" pitchFamily="34" charset="0"/>
            </a:endParaRPr>
          </a:p>
          <a:p>
            <a:pPr lvl="1">
              <a:buFont typeface="Arial" pitchFamily="34" charset="0"/>
              <a:buChar char="•"/>
            </a:pPr>
            <a:r>
              <a:rPr lang="en-US" sz="2000" dirty="0">
                <a:latin typeface="Century Gothic" panose="020B0502020202020204" pitchFamily="34" charset="0"/>
              </a:rPr>
              <a:t>Well-baby, well-child &amp; adult physical exams.</a:t>
            </a:r>
          </a:p>
          <a:p>
            <a:pPr lvl="1">
              <a:buFont typeface="Arial" pitchFamily="34" charset="0"/>
              <a:buChar char="•"/>
            </a:pPr>
            <a:r>
              <a:rPr lang="en-US" sz="2000" dirty="0">
                <a:latin typeface="Century Gothic" panose="020B0502020202020204" pitchFamily="34" charset="0"/>
              </a:rPr>
              <a:t>Immunizations</a:t>
            </a:r>
          </a:p>
          <a:p>
            <a:pPr lvl="1">
              <a:buFont typeface="Arial" pitchFamily="34" charset="0"/>
              <a:buChar char="•"/>
            </a:pPr>
            <a:r>
              <a:rPr lang="en-US" sz="2000" dirty="0">
                <a:latin typeface="Century Gothic" panose="020B0502020202020204" pitchFamily="34" charset="0"/>
              </a:rPr>
              <a:t>Mammography Screening </a:t>
            </a:r>
            <a:r>
              <a:rPr lang="en-US" sz="2000" i="1" dirty="0">
                <a:latin typeface="Century Gothic" panose="020B0502020202020204" pitchFamily="34" charset="0"/>
              </a:rPr>
              <a:t>(one additional screening covered if medically required)</a:t>
            </a:r>
          </a:p>
          <a:p>
            <a:pPr lvl="1">
              <a:buFont typeface="Arial" pitchFamily="34" charset="0"/>
              <a:buChar char="•"/>
            </a:pPr>
            <a:r>
              <a:rPr lang="en-US" sz="2000" dirty="0">
                <a:latin typeface="Century Gothic" panose="020B0502020202020204" pitchFamily="34" charset="0"/>
              </a:rPr>
              <a:t>Pap smear &amp; related lab fees with OB/GYN office visit.</a:t>
            </a:r>
          </a:p>
          <a:p>
            <a:pPr lvl="1">
              <a:buFont typeface="Arial" pitchFamily="34" charset="0"/>
              <a:buChar char="•"/>
            </a:pPr>
            <a:r>
              <a:rPr lang="en-US" sz="2000" dirty="0">
                <a:latin typeface="Century Gothic" panose="020B0502020202020204" pitchFamily="34" charset="0"/>
              </a:rPr>
              <a:t>Colorectal screening (colonoscopy, sigmoidoscopy or colorectal exam).</a:t>
            </a:r>
          </a:p>
          <a:p>
            <a:pPr lvl="1">
              <a:buFont typeface="Arial" pitchFamily="34" charset="0"/>
              <a:buChar char="•"/>
            </a:pPr>
            <a:r>
              <a:rPr lang="en-US" sz="2000" dirty="0">
                <a:latin typeface="Century Gothic" panose="020B0502020202020204" pitchFamily="34" charset="0"/>
              </a:rPr>
              <a:t>Prostate specific antigen (PSA) screening.</a:t>
            </a:r>
          </a:p>
          <a:p>
            <a:pPr lvl="1">
              <a:buFont typeface="Arial" pitchFamily="34" charset="0"/>
              <a:buChar char="•"/>
            </a:pPr>
            <a:r>
              <a:rPr lang="en-US" sz="2000" dirty="0">
                <a:latin typeface="Century Gothic" panose="020B0502020202020204" pitchFamily="34" charset="0"/>
              </a:rPr>
              <a:t>Some birth control also covered as preventive</a:t>
            </a:r>
          </a:p>
        </p:txBody>
      </p:sp>
      <p:sp>
        <p:nvSpPr>
          <p:cNvPr id="4" name="Title 7">
            <a:extLst>
              <a:ext uri="{FF2B5EF4-FFF2-40B4-BE49-F238E27FC236}">
                <a16:creationId xmlns:a16="http://schemas.microsoft.com/office/drawing/2014/main" id="{86386593-7013-4E1E-AC71-AAAAC09AC3AB}"/>
              </a:ext>
            </a:extLst>
          </p:cNvPr>
          <p:cNvSpPr txBox="1">
            <a:spLocks/>
          </p:cNvSpPr>
          <p:nvPr/>
        </p:nvSpPr>
        <p:spPr>
          <a:xfrm>
            <a:off x="514669" y="56258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7FBE42"/>
                </a:solidFill>
                <a:cs typeface="Times New Roman" pitchFamily="18" charset="0"/>
              </a:rPr>
              <a:t>Preventive Care Services</a:t>
            </a:r>
          </a:p>
        </p:txBody>
      </p:sp>
    </p:spTree>
    <p:extLst>
      <p:ext uri="{BB962C8B-B14F-4D97-AF65-F5344CB8AC3E}">
        <p14:creationId xmlns:p14="http://schemas.microsoft.com/office/powerpoint/2010/main" val="1405373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33E95B6-2F5E-4A09-A8DF-D9B8CABB93AA}"/>
              </a:ext>
            </a:extLst>
          </p:cNvPr>
          <p:cNvSpPr txBox="1"/>
          <p:nvPr/>
        </p:nvSpPr>
        <p:spPr>
          <a:xfrm>
            <a:off x="4534048" y="1797784"/>
            <a:ext cx="3123904" cy="3262432"/>
          </a:xfrm>
          <a:prstGeom prst="rect">
            <a:avLst/>
          </a:prstGeom>
          <a:noFill/>
        </p:spPr>
        <p:txBody>
          <a:bodyPr wrap="square">
            <a:spAutoFit/>
          </a:bodyPr>
          <a:lstStyle/>
          <a:p>
            <a:pPr algn="l"/>
            <a:r>
              <a:rPr lang="en-US" sz="2000" b="0" i="0" u="none" strike="noStrike" baseline="0" dirty="0">
                <a:solidFill>
                  <a:srgbClr val="09A6E0"/>
                </a:solidFill>
                <a:latin typeface="CIDFont+F1"/>
              </a:rPr>
              <a:t>Sydney Preferred delivers a single, trusted digital experience for your entire population</a:t>
            </a:r>
          </a:p>
          <a:p>
            <a:pPr marL="285750" indent="-285750" algn="l">
              <a:buFont typeface="Arial" panose="020B0604020202020204" pitchFamily="34" charset="0"/>
              <a:buChar char="•"/>
            </a:pPr>
            <a:r>
              <a:rPr lang="en-US" sz="1800" b="0" i="0" u="none" strike="noStrike" baseline="0" dirty="0">
                <a:solidFill>
                  <a:srgbClr val="31383C"/>
                </a:solidFill>
                <a:latin typeface="CIDFont+F3"/>
              </a:rPr>
              <a:t>Visibility to all your medical, pharmacy, specialty, and more in one place.</a:t>
            </a:r>
          </a:p>
          <a:p>
            <a:pPr marL="285750" indent="-285750" algn="l">
              <a:buFont typeface="Arial" panose="020B0604020202020204" pitchFamily="34" charset="0"/>
              <a:buChar char="•"/>
            </a:pPr>
            <a:r>
              <a:rPr lang="en-US" sz="1800" b="0" i="0" u="none" strike="noStrike" baseline="0" dirty="0">
                <a:solidFill>
                  <a:srgbClr val="31383C"/>
                </a:solidFill>
                <a:latin typeface="CIDFont+F3"/>
              </a:rPr>
              <a:t>Access for all employees</a:t>
            </a:r>
          </a:p>
          <a:p>
            <a:pPr marL="285750" indent="-285750" algn="l">
              <a:buFont typeface="Arial" panose="020B0604020202020204" pitchFamily="34" charset="0"/>
              <a:buChar char="•"/>
            </a:pPr>
            <a:r>
              <a:rPr lang="en-US" dirty="0">
                <a:solidFill>
                  <a:srgbClr val="31383C"/>
                </a:solidFill>
                <a:latin typeface="CIDFont+F3"/>
              </a:rPr>
              <a:t>Challenges to assist in keeping your fitness goals!</a:t>
            </a:r>
          </a:p>
          <a:p>
            <a:pPr marL="285750" indent="-285750" algn="l">
              <a:buFont typeface="Arial" panose="020B0604020202020204" pitchFamily="34" charset="0"/>
              <a:buChar char="•"/>
            </a:pPr>
            <a:r>
              <a:rPr lang="en-US" dirty="0">
                <a:solidFill>
                  <a:srgbClr val="31383C"/>
                </a:solidFill>
                <a:latin typeface="CIDFont+F3"/>
              </a:rPr>
              <a:t>Rewards program </a:t>
            </a:r>
            <a:endParaRPr lang="en-US" dirty="0"/>
          </a:p>
        </p:txBody>
      </p:sp>
      <p:pic>
        <p:nvPicPr>
          <p:cNvPr id="1026" name="Picture 2">
            <a:extLst>
              <a:ext uri="{FF2B5EF4-FFF2-40B4-BE49-F238E27FC236}">
                <a16:creationId xmlns:a16="http://schemas.microsoft.com/office/drawing/2014/main" id="{078A1EA4-DBA7-4B04-B1F6-728868DED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280" y="483395"/>
            <a:ext cx="3020146" cy="5289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Explosion: 8 Points 2">
            <a:extLst>
              <a:ext uri="{FF2B5EF4-FFF2-40B4-BE49-F238E27FC236}">
                <a16:creationId xmlns:a16="http://schemas.microsoft.com/office/drawing/2014/main" id="{F43C4FF0-BEB0-408C-BB78-DCA1A5996CBF}"/>
              </a:ext>
            </a:extLst>
          </p:cNvPr>
          <p:cNvSpPr/>
          <p:nvPr/>
        </p:nvSpPr>
        <p:spPr>
          <a:xfrm>
            <a:off x="226348" y="830613"/>
            <a:ext cx="3665861" cy="290135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7390290-887D-4364-B978-64148A1FBE80}"/>
              </a:ext>
            </a:extLst>
          </p:cNvPr>
          <p:cNvSpPr txBox="1"/>
          <p:nvPr/>
        </p:nvSpPr>
        <p:spPr>
          <a:xfrm rot="16200000">
            <a:off x="1474502" y="1035232"/>
            <a:ext cx="1169551" cy="2241887"/>
          </a:xfrm>
          <a:prstGeom prst="rect">
            <a:avLst/>
          </a:prstGeom>
          <a:noFill/>
        </p:spPr>
        <p:txBody>
          <a:bodyPr vert="eaVert" wrap="square" rtlCol="0">
            <a:spAutoFit/>
          </a:bodyPr>
          <a:lstStyle/>
          <a:p>
            <a:pPr algn="ctr"/>
            <a:r>
              <a:rPr lang="en-US" sz="1600" dirty="0">
                <a:solidFill>
                  <a:schemeClr val="bg1"/>
                </a:solidFill>
              </a:rPr>
              <a:t>One digital experience for all your benefits and wellness activities!! </a:t>
            </a:r>
          </a:p>
        </p:txBody>
      </p:sp>
      <p:pic>
        <p:nvPicPr>
          <p:cNvPr id="6" name="Picture 5">
            <a:extLst>
              <a:ext uri="{FF2B5EF4-FFF2-40B4-BE49-F238E27FC236}">
                <a16:creationId xmlns:a16="http://schemas.microsoft.com/office/drawing/2014/main" id="{E36AE770-C862-49F4-937B-072B83DB133B}"/>
              </a:ext>
            </a:extLst>
          </p:cNvPr>
          <p:cNvPicPr>
            <a:picLocks noChangeAspect="1"/>
          </p:cNvPicPr>
          <p:nvPr/>
        </p:nvPicPr>
        <p:blipFill>
          <a:blip r:embed="rId4"/>
          <a:stretch>
            <a:fillRect/>
          </a:stretch>
        </p:blipFill>
        <p:spPr>
          <a:xfrm>
            <a:off x="588199" y="3888786"/>
            <a:ext cx="3123904" cy="2053562"/>
          </a:xfrm>
          <a:prstGeom prst="rect">
            <a:avLst/>
          </a:prstGeom>
        </p:spPr>
      </p:pic>
      <p:sp>
        <p:nvSpPr>
          <p:cNvPr id="8" name="Title 7">
            <a:extLst>
              <a:ext uri="{FF2B5EF4-FFF2-40B4-BE49-F238E27FC236}">
                <a16:creationId xmlns:a16="http://schemas.microsoft.com/office/drawing/2014/main" id="{4636B9CC-74F0-44DD-90C5-6D35A1AC81BF}"/>
              </a:ext>
            </a:extLst>
          </p:cNvPr>
          <p:cNvSpPr>
            <a:spLocks noGrp="1"/>
          </p:cNvSpPr>
          <p:nvPr>
            <p:ph type="title"/>
          </p:nvPr>
        </p:nvSpPr>
        <p:spPr/>
        <p:txBody>
          <a:bodyPr>
            <a:normAutofit/>
          </a:bodyPr>
          <a:lstStyle/>
          <a:p>
            <a:pPr algn="ctr"/>
            <a:r>
              <a:rPr lang="en-US" sz="3200" dirty="0">
                <a:solidFill>
                  <a:srgbClr val="2A6EA4"/>
                </a:solidFill>
                <a:cs typeface="Arial" panose="020B0604020202020204" pitchFamily="34" charset="0"/>
              </a:rPr>
              <a:t>Sydney Health </a:t>
            </a:r>
            <a:endParaRPr lang="en-US" sz="3200" dirty="0">
              <a:solidFill>
                <a:srgbClr val="2A6EA4"/>
              </a:solidFill>
            </a:endParaRPr>
          </a:p>
        </p:txBody>
      </p:sp>
    </p:spTree>
    <p:extLst>
      <p:ext uri="{BB962C8B-B14F-4D97-AF65-F5344CB8AC3E}">
        <p14:creationId xmlns:p14="http://schemas.microsoft.com/office/powerpoint/2010/main" val="1127362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D2EA03E8-7D57-4EF9-900F-08F54209320F}"/>
              </a:ext>
            </a:extLst>
          </p:cNvPr>
          <p:cNvSpPr txBox="1">
            <a:spLocks noChangeArrowheads="1"/>
          </p:cNvSpPr>
          <p:nvPr/>
        </p:nvSpPr>
        <p:spPr bwMode="auto">
          <a:xfrm>
            <a:off x="198771" y="2911365"/>
            <a:ext cx="6352755" cy="2918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endParaRPr kumimoji="0" lang="en-US" altLang="en-US" sz="1600" b="1" i="1" u="none" strike="noStrike" cap="none" normalizeH="0" dirty="0">
              <a:ln>
                <a:noFill/>
              </a:ln>
              <a:solidFill>
                <a:srgbClr val="09A6E0"/>
              </a:solidFill>
              <a:effectLst/>
              <a:latin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kumimoji="0" lang="en-US" altLang="en-US" sz="1600" b="1" i="1" u="none" strike="noStrike" cap="none" normalizeH="0" dirty="0">
                <a:ln>
                  <a:noFill/>
                </a:ln>
                <a:solidFill>
                  <a:srgbClr val="09A6E0"/>
                </a:solidFill>
                <a:effectLst/>
                <a:latin typeface="Times New Roman" panose="02020603050405020304" pitchFamily="18" charset="0"/>
              </a:rPr>
              <a:t>Get Moving </a:t>
            </a:r>
            <a:r>
              <a:rPr kumimoji="0" lang="en-US" altLang="en-US" sz="1600" b="1" i="0" u="none" strike="noStrike" cap="none" normalizeH="0" dirty="0">
                <a:ln>
                  <a:noFill/>
                </a:ln>
                <a:solidFill>
                  <a:srgbClr val="000000"/>
                </a:solidFill>
                <a:effectLst/>
                <a:latin typeface="Times New Roman" panose="02020603050405020304" pitchFamily="18" charset="0"/>
              </a:rPr>
              <a:t>— Who can log the most activity?</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kumimoji="0" lang="en-US" altLang="en-US" sz="1600" b="1" i="1" u="none" strike="noStrike" cap="none" normalizeH="0" dirty="0">
                <a:ln>
                  <a:noFill/>
                </a:ln>
                <a:solidFill>
                  <a:srgbClr val="09A6E0"/>
                </a:solidFill>
                <a:effectLst/>
                <a:latin typeface="Times New Roman" panose="02020603050405020304" pitchFamily="18" charset="0"/>
              </a:rPr>
              <a:t>Plank Strength </a:t>
            </a:r>
            <a:r>
              <a:rPr kumimoji="0" lang="en-US" altLang="en-US" sz="1600" b="1" i="0" u="none" strike="noStrike" cap="none" normalizeH="0" dirty="0">
                <a:ln>
                  <a:noFill/>
                </a:ln>
                <a:solidFill>
                  <a:srgbClr val="0000C0"/>
                </a:solidFill>
                <a:effectLst/>
                <a:latin typeface="Times New Roman" panose="02020603050405020304" pitchFamily="18" charset="0"/>
              </a:rPr>
              <a:t>—</a:t>
            </a:r>
            <a:r>
              <a:rPr kumimoji="0" lang="en-US" altLang="en-US" sz="1600" b="1" i="0" u="none" strike="noStrike" cap="none" normalizeH="0" dirty="0">
                <a:ln>
                  <a:noFill/>
                </a:ln>
                <a:solidFill>
                  <a:srgbClr val="000000"/>
                </a:solidFill>
                <a:effectLst/>
                <a:latin typeface="Times New Roman" panose="02020603050405020304" pitchFamily="18" charset="0"/>
              </a:rPr>
              <a:t>Who can log the most plank minutes building core strength?</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kumimoji="0" lang="en-US" altLang="en-US" sz="1600" b="1" i="1" u="none" strike="noStrike" cap="none" normalizeH="0" dirty="0">
                <a:ln>
                  <a:noFill/>
                </a:ln>
                <a:solidFill>
                  <a:srgbClr val="09A6E0"/>
                </a:solidFill>
                <a:effectLst/>
                <a:latin typeface="Times New Roman" panose="02020603050405020304" pitchFamily="18" charset="0"/>
              </a:rPr>
              <a:t>Step it up </a:t>
            </a:r>
            <a:r>
              <a:rPr kumimoji="0" lang="en-US" altLang="en-US" sz="1600" b="1" i="0" u="none" strike="noStrike" cap="none" normalizeH="0" dirty="0">
                <a:ln>
                  <a:noFill/>
                </a:ln>
                <a:solidFill>
                  <a:srgbClr val="000000"/>
                </a:solidFill>
                <a:effectLst/>
                <a:latin typeface="Times New Roman" panose="02020603050405020304" pitchFamily="18" charset="0"/>
              </a:rPr>
              <a:t>—Who can log the most steps?</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kumimoji="0" lang="en-US" altLang="en-US" sz="1600" b="1" i="1" u="none" strike="noStrike" cap="none" normalizeH="0" dirty="0">
                <a:ln>
                  <a:noFill/>
                </a:ln>
                <a:solidFill>
                  <a:srgbClr val="09A6E0"/>
                </a:solidFill>
                <a:effectLst/>
                <a:latin typeface="Times New Roman" panose="02020603050405020304" pitchFamily="18" charset="0"/>
              </a:rPr>
              <a:t>Digital Detox </a:t>
            </a:r>
            <a:r>
              <a:rPr kumimoji="0" lang="en-US" altLang="en-US" sz="1600" b="1" i="0" u="none" strike="noStrike" cap="none" normalizeH="0" dirty="0">
                <a:ln>
                  <a:noFill/>
                </a:ln>
                <a:solidFill>
                  <a:srgbClr val="000000"/>
                </a:solidFill>
                <a:effectLst/>
                <a:latin typeface="Times New Roman" panose="02020603050405020304" pitchFamily="18" charset="0"/>
              </a:rPr>
              <a:t>—Who can log the most time being disconnected before bedtime?</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kumimoji="0" lang="en-US" altLang="en-US" sz="1600" b="1" i="0" u="none" strike="noStrike" cap="none" normalizeH="0" dirty="0">
                <a:ln>
                  <a:noFill/>
                </a:ln>
                <a:solidFill>
                  <a:srgbClr val="09A6E0"/>
                </a:solidFill>
                <a:effectLst/>
                <a:latin typeface="Times New Roman" panose="02020603050405020304" pitchFamily="18" charset="0"/>
              </a:rPr>
              <a:t>Eat In </a:t>
            </a:r>
            <a:r>
              <a:rPr kumimoji="0" lang="en-US" altLang="en-US" sz="1600" b="1" i="0" u="none" strike="noStrike" cap="none" normalizeH="0" dirty="0">
                <a:ln>
                  <a:noFill/>
                </a:ln>
                <a:solidFill>
                  <a:srgbClr val="000000"/>
                </a:solidFill>
                <a:effectLst/>
                <a:latin typeface="Times New Roman" panose="02020603050405020304" pitchFamily="18" charset="0"/>
              </a:rPr>
              <a:t>– Who can save the most money by eating in?</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lang="en-US" altLang="en-US" sz="1600" b="1" dirty="0">
                <a:solidFill>
                  <a:srgbClr val="09A6E0"/>
                </a:solidFill>
                <a:latin typeface="Times New Roman" panose="02020603050405020304" pitchFamily="18" charset="0"/>
              </a:rPr>
              <a:t>Money Must Haves </a:t>
            </a:r>
            <a:r>
              <a:rPr lang="en-US" altLang="en-US" sz="1600" b="1" dirty="0">
                <a:solidFill>
                  <a:srgbClr val="000000"/>
                </a:solidFill>
                <a:latin typeface="Times New Roman" panose="02020603050405020304" pitchFamily="18" charset="0"/>
              </a:rPr>
              <a:t>– Who can steer clear of making impulse purchases? </a:t>
            </a:r>
          </a:p>
          <a:p>
            <a:pPr marL="285750" marR="0" lvl="0" indent="-285750" algn="l" defTabSz="914400" rtl="0" eaLnBrk="0" fontAlgn="base" latinLnBrk="0" hangingPunct="0">
              <a:lnSpc>
                <a:spcPct val="100000"/>
              </a:lnSpc>
              <a:spcBef>
                <a:spcPct val="0"/>
              </a:spcBef>
              <a:spcAft>
                <a:spcPct val="0"/>
              </a:spcAft>
              <a:buClrTx/>
              <a:buSzPts val="1000"/>
              <a:buFont typeface="Wingdings" panose="05000000000000000000" pitchFamily="2" charset="2"/>
              <a:buChar char="ü"/>
              <a:tabLst/>
            </a:pPr>
            <a:r>
              <a:rPr kumimoji="0" lang="en-US" altLang="en-US" sz="1600" b="1" i="0" u="none" strike="noStrike" cap="none" normalizeH="0" dirty="0">
                <a:ln>
                  <a:noFill/>
                </a:ln>
                <a:solidFill>
                  <a:srgbClr val="09A6E0"/>
                </a:solidFill>
                <a:effectLst/>
                <a:latin typeface="Times New Roman" panose="02020603050405020304" pitchFamily="18" charset="0"/>
              </a:rPr>
              <a:t>Neat &amp; Tidy </a:t>
            </a:r>
            <a:r>
              <a:rPr kumimoji="0" lang="en-US" altLang="en-US" sz="1600" b="1" i="0" u="none" strike="noStrike" cap="none" normalizeH="0" dirty="0">
                <a:ln>
                  <a:noFill/>
                </a:ln>
                <a:solidFill>
                  <a:srgbClr val="000000"/>
                </a:solidFill>
                <a:effectLst/>
                <a:latin typeface="Times New Roman" panose="02020603050405020304" pitchFamily="18" charset="0"/>
              </a:rPr>
              <a:t>– Who can be the most organized at work?</a:t>
            </a:r>
            <a:endParaRPr kumimoji="0" lang="en-US" altLang="en-US" sz="1600" b="0" i="0" u="none" strike="noStrike" cap="none" normalizeH="0" dirty="0">
              <a:ln>
                <a:noFill/>
              </a:ln>
              <a:solidFill>
                <a:schemeClr val="tx1"/>
              </a:solidFill>
              <a:effectLst/>
              <a:latin typeface="Arial" panose="020B0604020202020204" pitchFamily="34" charset="0"/>
            </a:endParaRPr>
          </a:p>
        </p:txBody>
      </p:sp>
      <p:sp>
        <p:nvSpPr>
          <p:cNvPr id="2" name="TextBox 1">
            <a:extLst>
              <a:ext uri="{FF2B5EF4-FFF2-40B4-BE49-F238E27FC236}">
                <a16:creationId xmlns:a16="http://schemas.microsoft.com/office/drawing/2014/main" id="{C407E269-B9F6-4D9B-8270-9942C2B984C4}"/>
              </a:ext>
            </a:extLst>
          </p:cNvPr>
          <p:cNvSpPr txBox="1"/>
          <p:nvPr/>
        </p:nvSpPr>
        <p:spPr>
          <a:xfrm>
            <a:off x="0" y="1695641"/>
            <a:ext cx="6400800" cy="1077218"/>
          </a:xfrm>
          <a:prstGeom prst="rect">
            <a:avLst/>
          </a:prstGeom>
          <a:noFill/>
        </p:spPr>
        <p:txBody>
          <a:bodyPr wrap="square" rtlCol="0">
            <a:spAutoFit/>
          </a:bodyPr>
          <a:lstStyle/>
          <a:p>
            <a:pPr algn="ctr"/>
            <a:r>
              <a:rPr lang="en-US" sz="3200" b="1" dirty="0">
                <a:solidFill>
                  <a:srgbClr val="09A6E0"/>
                </a:solidFill>
                <a:latin typeface="Calibri Light" panose="020F0302020204030204" pitchFamily="34" charset="0"/>
                <a:cs typeface="Calibri Light" panose="020F0302020204030204" pitchFamily="34" charset="0"/>
              </a:rPr>
              <a:t>2025</a:t>
            </a:r>
          </a:p>
          <a:p>
            <a:pPr algn="ctr"/>
            <a:r>
              <a:rPr lang="en-US" sz="3200" b="1" dirty="0">
                <a:solidFill>
                  <a:srgbClr val="09A6E0"/>
                </a:solidFill>
                <a:latin typeface="Calibri Light" panose="020F0302020204030204" pitchFamily="34" charset="0"/>
                <a:cs typeface="Calibri Light" panose="020F0302020204030204" pitchFamily="34" charset="0"/>
              </a:rPr>
              <a:t> Peer to Peer CHALLENGES</a:t>
            </a:r>
          </a:p>
        </p:txBody>
      </p:sp>
      <p:sp>
        <p:nvSpPr>
          <p:cNvPr id="11" name="Title 7">
            <a:extLst>
              <a:ext uri="{FF2B5EF4-FFF2-40B4-BE49-F238E27FC236}">
                <a16:creationId xmlns:a16="http://schemas.microsoft.com/office/drawing/2014/main" id="{F84AF2A0-4649-4C70-89BE-52BF3E81A086}"/>
              </a:ext>
            </a:extLst>
          </p:cNvPr>
          <p:cNvSpPr txBox="1">
            <a:spLocks/>
          </p:cNvSpPr>
          <p:nvPr/>
        </p:nvSpPr>
        <p:spPr>
          <a:xfrm>
            <a:off x="838200" y="818147"/>
            <a:ext cx="4829175" cy="8774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2A6EA4"/>
                </a:solidFill>
                <a:latin typeface="Calibri Light" panose="020F0302020204030204" pitchFamily="34" charset="0"/>
                <a:cs typeface="Calibri Light" panose="020F0302020204030204" pitchFamily="34" charset="0"/>
              </a:rPr>
              <a:t>Sydney Health </a:t>
            </a:r>
          </a:p>
        </p:txBody>
      </p:sp>
      <p:pic>
        <p:nvPicPr>
          <p:cNvPr id="5" name="Picture 4">
            <a:extLst>
              <a:ext uri="{FF2B5EF4-FFF2-40B4-BE49-F238E27FC236}">
                <a16:creationId xmlns:a16="http://schemas.microsoft.com/office/drawing/2014/main" id="{E38C2E03-C9A6-A1C0-CAD2-CC8C8978CD0A}"/>
              </a:ext>
            </a:extLst>
          </p:cNvPr>
          <p:cNvPicPr>
            <a:picLocks noChangeAspect="1"/>
          </p:cNvPicPr>
          <p:nvPr/>
        </p:nvPicPr>
        <p:blipFill>
          <a:blip r:embed="rId3"/>
          <a:stretch>
            <a:fillRect/>
          </a:stretch>
        </p:blipFill>
        <p:spPr>
          <a:xfrm>
            <a:off x="6702252" y="370078"/>
            <a:ext cx="4829175" cy="5267325"/>
          </a:xfrm>
          <a:prstGeom prst="rect">
            <a:avLst/>
          </a:prstGeom>
        </p:spPr>
      </p:pic>
    </p:spTree>
    <p:extLst>
      <p:ext uri="{BB962C8B-B14F-4D97-AF65-F5344CB8AC3E}">
        <p14:creationId xmlns:p14="http://schemas.microsoft.com/office/powerpoint/2010/main" val="772262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7548A-998D-440D-966E-0C58686C0AEF}"/>
              </a:ext>
            </a:extLst>
          </p:cNvPr>
          <p:cNvSpPr>
            <a:spLocks noGrp="1"/>
          </p:cNvSpPr>
          <p:nvPr>
            <p:ph idx="1"/>
          </p:nvPr>
        </p:nvSpPr>
        <p:spPr>
          <a:xfrm>
            <a:off x="103415" y="1546718"/>
            <a:ext cx="11985170" cy="4525963"/>
          </a:xfrm>
        </p:spPr>
        <p:txBody>
          <a:bodyPr/>
          <a:lstStyle/>
          <a:p>
            <a:pPr marL="0" indent="0" algn="ctr">
              <a:buNone/>
            </a:pPr>
            <a:r>
              <a:rPr lang="en-US" sz="2000" b="1" dirty="0"/>
              <a:t>Empowering People with Chronic Conditions to Live Better and Healthier Lives – Hypertension Management</a:t>
            </a:r>
          </a:p>
          <a:p>
            <a:pPr algn="ctr"/>
            <a:endParaRPr lang="en-US" dirty="0"/>
          </a:p>
        </p:txBody>
      </p:sp>
      <p:pic>
        <p:nvPicPr>
          <p:cNvPr id="1026" name="Picture 2">
            <a:extLst>
              <a:ext uri="{FF2B5EF4-FFF2-40B4-BE49-F238E27FC236}">
                <a16:creationId xmlns:a16="http://schemas.microsoft.com/office/drawing/2014/main" id="{A0809997-1D72-45DA-8D41-E8C1DF454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5311"/>
            <a:ext cx="5752861" cy="428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6" name="Picture 5">
            <a:extLst>
              <a:ext uri="{FF2B5EF4-FFF2-40B4-BE49-F238E27FC236}">
                <a16:creationId xmlns:a16="http://schemas.microsoft.com/office/drawing/2014/main" id="{5D46A3CC-E0AF-44A1-A00C-99F63391CC5A}"/>
              </a:ext>
            </a:extLst>
          </p:cNvPr>
          <p:cNvPicPr>
            <a:picLocks noChangeAspect="1"/>
          </p:cNvPicPr>
          <p:nvPr/>
        </p:nvPicPr>
        <p:blipFill>
          <a:blip r:embed="rId4"/>
          <a:stretch>
            <a:fillRect/>
          </a:stretch>
        </p:blipFill>
        <p:spPr>
          <a:xfrm>
            <a:off x="5752861" y="2209830"/>
            <a:ext cx="6439139" cy="4133319"/>
          </a:xfrm>
          <a:prstGeom prst="rect">
            <a:avLst/>
          </a:prstGeom>
        </p:spPr>
      </p:pic>
      <p:sp>
        <p:nvSpPr>
          <p:cNvPr id="5" name="Title 4">
            <a:extLst>
              <a:ext uri="{FF2B5EF4-FFF2-40B4-BE49-F238E27FC236}">
                <a16:creationId xmlns:a16="http://schemas.microsoft.com/office/drawing/2014/main" id="{3701C61B-4F08-453C-8E3C-14EA036A4D7B}"/>
              </a:ext>
            </a:extLst>
          </p:cNvPr>
          <p:cNvSpPr>
            <a:spLocks noGrp="1"/>
          </p:cNvSpPr>
          <p:nvPr>
            <p:ph type="title"/>
          </p:nvPr>
        </p:nvSpPr>
        <p:spPr/>
        <p:txBody>
          <a:bodyPr/>
          <a:lstStyle/>
          <a:p>
            <a:pPr algn="ctr"/>
            <a:r>
              <a:rPr lang="en-US" sz="4400" b="1" dirty="0" err="1">
                <a:solidFill>
                  <a:srgbClr val="B5CF34"/>
                </a:solidFill>
                <a:latin typeface="Arial" panose="020B0604020202020204" pitchFamily="34" charset="0"/>
                <a:cs typeface="Arial" panose="020B0604020202020204" pitchFamily="34" charset="0"/>
              </a:rPr>
              <a:t>Livongo</a:t>
            </a:r>
            <a:endParaRPr lang="en-US" b="1" dirty="0">
              <a:solidFill>
                <a:srgbClr val="B5CF34"/>
              </a:solidFill>
            </a:endParaRPr>
          </a:p>
        </p:txBody>
      </p:sp>
    </p:spTree>
    <p:extLst>
      <p:ext uri="{BB962C8B-B14F-4D97-AF65-F5344CB8AC3E}">
        <p14:creationId xmlns:p14="http://schemas.microsoft.com/office/powerpoint/2010/main" val="2410886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7548A-998D-440D-966E-0C58686C0AEF}"/>
              </a:ext>
            </a:extLst>
          </p:cNvPr>
          <p:cNvSpPr>
            <a:spLocks noGrp="1"/>
          </p:cNvSpPr>
          <p:nvPr>
            <p:ph idx="1"/>
          </p:nvPr>
        </p:nvSpPr>
        <p:spPr>
          <a:xfrm>
            <a:off x="536121" y="1697136"/>
            <a:ext cx="11119757" cy="5713690"/>
          </a:xfrm>
        </p:spPr>
        <p:txBody>
          <a:bodyPr/>
          <a:lstStyle/>
          <a:p>
            <a:pPr marL="17463" lvl="2" indent="0">
              <a:spcBef>
                <a:spcPts val="0"/>
              </a:spcBef>
              <a:buNone/>
            </a:pPr>
            <a:r>
              <a:rPr lang="en-US" sz="2400" dirty="0">
                <a:latin typeface="+mj-lt"/>
                <a:ea typeface="Gill Sans"/>
                <a:cs typeface="Arial" panose="020B0604020202020204" pitchFamily="34" charset="0"/>
                <a:sym typeface="Gill Sans"/>
              </a:rPr>
              <a:t>Anthem Blue Cross and Blue Shield continues to provide a benefit called the Diabetes Prevention Program (DPP). The DPP will be available at no cost to all Anthem members 18 and older who qualify. </a:t>
            </a:r>
          </a:p>
          <a:p>
            <a:pPr marL="17463" lvl="2" indent="0">
              <a:spcBef>
                <a:spcPts val="0"/>
              </a:spcBef>
            </a:pPr>
            <a:endParaRPr lang="en-US" sz="2400" dirty="0">
              <a:latin typeface="+mj-lt"/>
              <a:ea typeface="Gill Sans"/>
              <a:cs typeface="Arial" panose="020B0604020202020204" pitchFamily="34" charset="0"/>
              <a:sym typeface="Gill Sans"/>
            </a:endParaRPr>
          </a:p>
          <a:p>
            <a:pPr marL="17463" lvl="2" indent="0">
              <a:spcBef>
                <a:spcPts val="0"/>
              </a:spcBef>
              <a:buNone/>
            </a:pPr>
            <a:r>
              <a:rPr lang="en-US" sz="2400" dirty="0">
                <a:latin typeface="+mj-lt"/>
                <a:ea typeface="Gill Sans"/>
                <a:cs typeface="Arial" panose="020B0604020202020204" pitchFamily="34" charset="0"/>
                <a:sym typeface="Gill Sans"/>
              </a:rPr>
              <a:t>Lark is our partner that supplies the DPP through Anthem.</a:t>
            </a:r>
          </a:p>
          <a:p>
            <a:pPr marL="17463" lvl="2" indent="0">
              <a:spcBef>
                <a:spcPts val="0"/>
              </a:spcBef>
            </a:pPr>
            <a:endParaRPr lang="en-US" sz="2400" dirty="0">
              <a:latin typeface="+mj-lt"/>
              <a:ea typeface="Gill Sans"/>
              <a:cs typeface="Arial" panose="020B0604020202020204" pitchFamily="34" charset="0"/>
              <a:sym typeface="Gill Sans"/>
            </a:endParaRPr>
          </a:p>
          <a:p>
            <a:pPr marL="17463" lvl="1" indent="0">
              <a:spcBef>
                <a:spcPts val="0"/>
              </a:spcBef>
              <a:buNone/>
            </a:pPr>
            <a:r>
              <a:rPr lang="en-US" dirty="0">
                <a:solidFill>
                  <a:schemeClr val="tx1">
                    <a:lumMod val="75000"/>
                    <a:lumOff val="25000"/>
                  </a:schemeClr>
                </a:solidFill>
                <a:latin typeface="+mj-lt"/>
                <a:ea typeface="Gotham-Book" charset="0"/>
                <a:cs typeface="Gotham-Book" charset="0"/>
              </a:rPr>
              <a:t>1 in 3 of us is at risk for diabetes. More than 86 million Americans today have prediabetes, and </a:t>
            </a:r>
            <a:r>
              <a:rPr lang="en-US" b="1" dirty="0">
                <a:solidFill>
                  <a:schemeClr val="tx1">
                    <a:lumMod val="75000"/>
                    <a:lumOff val="25000"/>
                  </a:schemeClr>
                </a:solidFill>
                <a:latin typeface="+mj-lt"/>
                <a:ea typeface="Gotham-Book" charset="0"/>
                <a:cs typeface="Gotham-Book" charset="0"/>
              </a:rPr>
              <a:t>most of us don’t know it.  </a:t>
            </a:r>
          </a:p>
          <a:p>
            <a:pPr marL="17463" lvl="1" indent="0">
              <a:spcBef>
                <a:spcPts val="0"/>
              </a:spcBef>
              <a:buNone/>
            </a:pPr>
            <a:endParaRPr lang="en-US" dirty="0">
              <a:solidFill>
                <a:schemeClr val="tx1">
                  <a:lumMod val="75000"/>
                  <a:lumOff val="25000"/>
                </a:schemeClr>
              </a:solidFill>
              <a:latin typeface="+mj-lt"/>
              <a:ea typeface="Gotham-Book" charset="0"/>
              <a:cs typeface="Gotham-Book" charset="0"/>
            </a:endParaRPr>
          </a:p>
          <a:p>
            <a:pPr marL="17463" lvl="1" indent="0">
              <a:spcBef>
                <a:spcPts val="0"/>
              </a:spcBef>
              <a:buNone/>
            </a:pPr>
            <a:r>
              <a:rPr lang="en-US" dirty="0">
                <a:solidFill>
                  <a:schemeClr val="tx1">
                    <a:lumMod val="75000"/>
                    <a:lumOff val="25000"/>
                  </a:schemeClr>
                </a:solidFill>
                <a:latin typeface="+mj-lt"/>
                <a:ea typeface="Gotham-Book" charset="0"/>
                <a:cs typeface="Gotham-Book" charset="0"/>
              </a:rPr>
              <a:t>Prediabetes means that blood sugar levels are higher than normal, but not high enough yet to be classified as type 2 diabetes.</a:t>
            </a:r>
          </a:p>
          <a:p>
            <a:pPr marL="17463" lvl="2" indent="0">
              <a:spcBef>
                <a:spcPts val="0"/>
              </a:spcBef>
            </a:pPr>
            <a:endParaRPr lang="en-US" dirty="0">
              <a:latin typeface="Arial" panose="020B0604020202020204" pitchFamily="34" charset="0"/>
              <a:ea typeface="Gill Sans"/>
              <a:cs typeface="Arial" panose="020B0604020202020204" pitchFamily="34" charset="0"/>
              <a:sym typeface="Gill Sans"/>
            </a:endParaRPr>
          </a:p>
          <a:p>
            <a:pPr marL="17463" lvl="1" indent="0">
              <a:spcBef>
                <a:spcPts val="0"/>
              </a:spcBef>
            </a:pPr>
            <a:endParaRPr lang="en-US" dirty="0">
              <a:solidFill>
                <a:schemeClr val="tx1">
                  <a:lumMod val="75000"/>
                  <a:lumOff val="25000"/>
                </a:schemeClr>
              </a:solidFill>
              <a:ea typeface="Gotham-Book" charset="0"/>
              <a:cs typeface="Gotham-Book" charset="0"/>
            </a:endParaRPr>
          </a:p>
          <a:p>
            <a:pPr>
              <a:buFontTx/>
              <a:buChar char="-"/>
            </a:pPr>
            <a:endParaRPr lang="en-US" dirty="0"/>
          </a:p>
        </p:txBody>
      </p:sp>
      <p:sp>
        <p:nvSpPr>
          <p:cNvPr id="5" name="Title 7">
            <a:extLst>
              <a:ext uri="{FF2B5EF4-FFF2-40B4-BE49-F238E27FC236}">
                <a16:creationId xmlns:a16="http://schemas.microsoft.com/office/drawing/2014/main" id="{D7127FEE-ADAA-4B49-B933-1E10CEE569A0}"/>
              </a:ext>
            </a:extLst>
          </p:cNvPr>
          <p:cNvSpPr txBox="1">
            <a:spLocks/>
          </p:cNvSpPr>
          <p:nvPr/>
        </p:nvSpPr>
        <p:spPr>
          <a:xfrm>
            <a:off x="838199" y="5243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FFD500"/>
                </a:solidFill>
                <a:cs typeface="Arial" panose="020B0604020202020204" pitchFamily="34" charset="0"/>
              </a:rPr>
              <a:t>Diabetes Risk but not diagnosed?</a:t>
            </a:r>
            <a:endParaRPr lang="en-US" sz="3200" dirty="0">
              <a:solidFill>
                <a:srgbClr val="FFD500"/>
              </a:solidFill>
              <a:cs typeface="Times New Roman" pitchFamily="18" charset="0"/>
            </a:endParaRPr>
          </a:p>
        </p:txBody>
      </p:sp>
    </p:spTree>
    <p:extLst>
      <p:ext uri="{BB962C8B-B14F-4D97-AF65-F5344CB8AC3E}">
        <p14:creationId xmlns:p14="http://schemas.microsoft.com/office/powerpoint/2010/main" val="479201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70985" y="1455462"/>
            <a:ext cx="11473542" cy="4351338"/>
          </a:xfrm>
        </p:spPr>
        <p:txBody>
          <a:bodyPr>
            <a:normAutofit/>
          </a:bodyPr>
          <a:lstStyle/>
          <a:p>
            <a:pPr marL="0" indent="0">
              <a:buNone/>
            </a:pPr>
            <a:endParaRPr lang="en-US" sz="3200" dirty="0"/>
          </a:p>
          <a:p>
            <a:r>
              <a:rPr lang="en-US" sz="2200" dirty="0"/>
              <a:t>Download the Sydney Health mobile app</a:t>
            </a:r>
          </a:p>
          <a:p>
            <a:r>
              <a:rPr lang="en-US" sz="2200" dirty="0"/>
              <a:t>Login using your Anthem credentials</a:t>
            </a:r>
          </a:p>
          <a:p>
            <a:r>
              <a:rPr lang="en-US" sz="2200" dirty="0"/>
              <a:t>On the Lark DPP screen under Programs in My Health Dashboard, take the one minute survey. </a:t>
            </a:r>
          </a:p>
          <a:p>
            <a:pPr lvl="1"/>
            <a:r>
              <a:rPr lang="en-US" sz="1900" i="1" dirty="0"/>
              <a:t>Not for those who have already been diagnosed</a:t>
            </a:r>
          </a:p>
          <a:p>
            <a:pPr lvl="1"/>
            <a:r>
              <a:rPr lang="en-US" sz="1900" i="1" dirty="0"/>
              <a:t>Not for those with low risk factors</a:t>
            </a:r>
          </a:p>
          <a:p>
            <a:r>
              <a:rPr lang="en-US" sz="2200" dirty="0"/>
              <a:t>This is covered as preventive for each person eligible to participate in the program.</a:t>
            </a:r>
          </a:p>
          <a:p>
            <a:pPr marL="0" indent="0">
              <a:buNone/>
            </a:pPr>
            <a:endParaRPr lang="en-US" dirty="0"/>
          </a:p>
        </p:txBody>
      </p:sp>
      <p:sp>
        <p:nvSpPr>
          <p:cNvPr id="5" name="Title 7">
            <a:extLst>
              <a:ext uri="{FF2B5EF4-FFF2-40B4-BE49-F238E27FC236}">
                <a16:creationId xmlns:a16="http://schemas.microsoft.com/office/drawing/2014/main" id="{E96FAE1D-F140-49D1-84FE-1328B61D9831}"/>
              </a:ext>
            </a:extLst>
          </p:cNvPr>
          <p:cNvSpPr txBox="1">
            <a:spLocks/>
          </p:cNvSpPr>
          <p:nvPr/>
        </p:nvSpPr>
        <p:spPr>
          <a:xfrm>
            <a:off x="376187" y="79268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7FBE42"/>
                </a:solidFill>
                <a:cs typeface="Arial" panose="020B0604020202020204" pitchFamily="34" charset="0"/>
              </a:rPr>
              <a:t>Lark</a:t>
            </a:r>
            <a:endParaRPr lang="en-US" sz="3200" dirty="0">
              <a:solidFill>
                <a:srgbClr val="7FBE42"/>
              </a:solidFill>
              <a:cs typeface="Times New Roman" pitchFamily="18" charset="0"/>
            </a:endParaRPr>
          </a:p>
        </p:txBody>
      </p:sp>
    </p:spTree>
    <p:extLst>
      <p:ext uri="{BB962C8B-B14F-4D97-AF65-F5344CB8AC3E}">
        <p14:creationId xmlns:p14="http://schemas.microsoft.com/office/powerpoint/2010/main" val="2815431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idx="4294967295"/>
          </p:nvPr>
        </p:nvSpPr>
        <p:spPr>
          <a:xfrm>
            <a:off x="752983" y="645517"/>
            <a:ext cx="8385200" cy="1107996"/>
          </a:xfrm>
          <a:prstGeom prst="rect">
            <a:avLst/>
          </a:prstGeom>
        </p:spPr>
        <p:txBody>
          <a:bodyPr spcFirstLastPara="1" vert="horz" wrap="square" lIns="0" tIns="0" rIns="0" bIns="0" rtlCol="0" anchor="t" anchorCtr="0">
            <a:spAutoFit/>
          </a:bodyPr>
          <a:lstStyle/>
          <a:p>
            <a:pPr>
              <a:spcBef>
                <a:spcPts val="0"/>
              </a:spcBef>
            </a:pPr>
            <a:r>
              <a:rPr lang="en" sz="4000" dirty="0">
                <a:solidFill>
                  <a:schemeClr val="accent2"/>
                </a:solidFill>
              </a:rPr>
              <a:t>Your covered weight loss</a:t>
            </a:r>
            <a:br>
              <a:rPr lang="en" sz="4000" dirty="0">
                <a:solidFill>
                  <a:schemeClr val="accent2"/>
                </a:solidFill>
              </a:rPr>
            </a:br>
            <a:r>
              <a:rPr lang="en" sz="4000" dirty="0">
                <a:solidFill>
                  <a:schemeClr val="accent2"/>
                </a:solidFill>
              </a:rPr>
              <a:t>and diabetes reversal* benefit</a:t>
            </a:r>
            <a:endParaRPr sz="4000" dirty="0">
              <a:solidFill>
                <a:schemeClr val="accent2"/>
              </a:solidFill>
            </a:endParaRPr>
          </a:p>
        </p:txBody>
      </p:sp>
      <p:sp>
        <p:nvSpPr>
          <p:cNvPr id="102" name="Google Shape;102;p18"/>
          <p:cNvSpPr txBox="1">
            <a:spLocks noGrp="1"/>
          </p:cNvSpPr>
          <p:nvPr>
            <p:ph type="body" idx="4294967295"/>
          </p:nvPr>
        </p:nvSpPr>
        <p:spPr>
          <a:xfrm>
            <a:off x="5010633" y="1811800"/>
            <a:ext cx="5730400" cy="2901435"/>
          </a:xfrm>
          <a:prstGeom prst="rect">
            <a:avLst/>
          </a:prstGeom>
        </p:spPr>
        <p:txBody>
          <a:bodyPr spcFirstLastPara="1" vert="horz" wrap="square" lIns="0" tIns="0" rIns="0" bIns="0" rtlCol="0" anchor="t" anchorCtr="0">
            <a:spAutoFit/>
          </a:bodyPr>
          <a:lstStyle/>
          <a:p>
            <a:pPr marL="0" indent="0">
              <a:lnSpc>
                <a:spcPct val="100000"/>
              </a:lnSpc>
              <a:spcBef>
                <a:spcPts val="0"/>
              </a:spcBef>
              <a:buNone/>
            </a:pPr>
            <a:r>
              <a:rPr lang="en" sz="3133" dirty="0">
                <a:solidFill>
                  <a:schemeClr val="accent1"/>
                </a:solidFill>
                <a:latin typeface="Neuton"/>
                <a:ea typeface="Neuton"/>
                <a:cs typeface="Neuton"/>
                <a:sym typeface="Neuton"/>
              </a:rPr>
              <a:t>Virta will be your guided nutrition program—available at $0 cost to you. </a:t>
            </a:r>
            <a:r>
              <a:rPr lang="en" sz="3200" dirty="0">
                <a:solidFill>
                  <a:schemeClr val="accent1"/>
                </a:solidFill>
                <a:latin typeface="Neuton"/>
                <a:ea typeface="Neuton"/>
                <a:cs typeface="Neuton"/>
                <a:sym typeface="Neuton"/>
              </a:rPr>
              <a:t> </a:t>
            </a:r>
            <a:endParaRPr sz="100" dirty="0">
              <a:solidFill>
                <a:schemeClr val="accent1"/>
              </a:solidFill>
              <a:latin typeface="Neuton"/>
              <a:ea typeface="Neuton"/>
              <a:cs typeface="Neuton"/>
              <a:sym typeface="Neuton"/>
            </a:endParaRPr>
          </a:p>
          <a:p>
            <a:pPr marL="0" indent="0">
              <a:spcBef>
                <a:spcPts val="1600"/>
              </a:spcBef>
              <a:spcAft>
                <a:spcPts val="1600"/>
              </a:spcAft>
              <a:buNone/>
            </a:pPr>
            <a:r>
              <a:rPr lang="en" sz="1867" dirty="0"/>
              <a:t>Personalized to your lifestyle and health goals,</a:t>
            </a:r>
            <a:br>
              <a:rPr lang="en" sz="1867" dirty="0"/>
            </a:br>
            <a:r>
              <a:rPr lang="en" sz="1867" dirty="0"/>
              <a:t>Virta uses nutrition science to build custom</a:t>
            </a:r>
            <a:br>
              <a:rPr lang="en" sz="1867" dirty="0"/>
            </a:br>
            <a:r>
              <a:rPr lang="en" sz="1867" dirty="0"/>
              <a:t>plans that help you </a:t>
            </a:r>
            <a:r>
              <a:rPr lang="en" sz="1867" b="1" dirty="0"/>
              <a:t>lose weight, lower your blood sugar, and transform your health</a:t>
            </a:r>
            <a:r>
              <a:rPr lang="en" sz="1867" dirty="0"/>
              <a:t>. </a:t>
            </a:r>
            <a:endParaRPr sz="1867" dirty="0"/>
          </a:p>
        </p:txBody>
      </p:sp>
      <p:pic>
        <p:nvPicPr>
          <p:cNvPr id="103" name="Google Shape;103;p18"/>
          <p:cNvPicPr preferRelativeResize="0"/>
          <p:nvPr/>
        </p:nvPicPr>
        <p:blipFill>
          <a:blip r:embed="rId3">
            <a:alphaModFix/>
          </a:blip>
          <a:stretch>
            <a:fillRect/>
          </a:stretch>
        </p:blipFill>
        <p:spPr>
          <a:xfrm>
            <a:off x="9152270" y="101608"/>
            <a:ext cx="2637650" cy="1231850"/>
          </a:xfrm>
          <a:prstGeom prst="rect">
            <a:avLst/>
          </a:prstGeom>
          <a:noFill/>
          <a:ln>
            <a:noFill/>
          </a:ln>
        </p:spPr>
      </p:pic>
      <p:pic>
        <p:nvPicPr>
          <p:cNvPr id="104" name="Google Shape;104;p18"/>
          <p:cNvPicPr preferRelativeResize="0"/>
          <p:nvPr/>
        </p:nvPicPr>
        <p:blipFill rotWithShape="1">
          <a:blip r:embed="rId4">
            <a:alphaModFix/>
          </a:blip>
          <a:srcRect b="47470"/>
          <a:stretch/>
        </p:blipFill>
        <p:spPr>
          <a:xfrm flipH="1">
            <a:off x="0" y="5072466"/>
            <a:ext cx="12192000" cy="1785533"/>
          </a:xfrm>
          <a:prstGeom prst="rect">
            <a:avLst/>
          </a:prstGeom>
          <a:noFill/>
          <a:ln>
            <a:noFill/>
          </a:ln>
        </p:spPr>
      </p:pic>
      <p:sp>
        <p:nvSpPr>
          <p:cNvPr id="105" name="Google Shape;105;p18"/>
          <p:cNvSpPr/>
          <p:nvPr/>
        </p:nvSpPr>
        <p:spPr>
          <a:xfrm>
            <a:off x="4945583" y="4930250"/>
            <a:ext cx="6685200" cy="1268600"/>
          </a:xfrm>
          <a:prstGeom prst="roundRect">
            <a:avLst>
              <a:gd name="adj" fmla="val 8825"/>
            </a:avLst>
          </a:prstGeom>
          <a:solidFill>
            <a:srgbClr val="FFF1D1"/>
          </a:solidFill>
          <a:ln>
            <a:noFill/>
          </a:ln>
        </p:spPr>
        <p:txBody>
          <a:bodyPr spcFirstLastPara="1" wrap="square" lIns="60950" tIns="60950" rIns="60950" bIns="60950" anchor="ctr" anchorCtr="0">
            <a:noAutofit/>
          </a:bodyPr>
          <a:lstStyle/>
          <a:p>
            <a:pPr algn="ctr"/>
            <a:endParaRPr sz="1200">
              <a:latin typeface="Figtree"/>
              <a:ea typeface="Figtree"/>
              <a:cs typeface="Figtree"/>
              <a:sym typeface="Figtree"/>
            </a:endParaRPr>
          </a:p>
        </p:txBody>
      </p:sp>
      <p:sp>
        <p:nvSpPr>
          <p:cNvPr id="106" name="Google Shape;106;p18"/>
          <p:cNvSpPr txBox="1">
            <a:spLocks noGrp="1"/>
          </p:cNvSpPr>
          <p:nvPr>
            <p:ph type="body" idx="4294967295"/>
          </p:nvPr>
        </p:nvSpPr>
        <p:spPr>
          <a:xfrm>
            <a:off x="6386100" y="5255651"/>
            <a:ext cx="5014200" cy="722377"/>
          </a:xfrm>
          <a:prstGeom prst="rect">
            <a:avLst/>
          </a:prstGeom>
        </p:spPr>
        <p:txBody>
          <a:bodyPr spcFirstLastPara="1" vert="horz" wrap="square" lIns="0" tIns="0" rIns="0" bIns="0" rtlCol="0" anchor="t" anchorCtr="0">
            <a:spAutoFit/>
          </a:bodyPr>
          <a:lstStyle/>
          <a:p>
            <a:pPr marL="0" indent="0">
              <a:spcBef>
                <a:spcPts val="0"/>
              </a:spcBef>
              <a:spcAft>
                <a:spcPts val="1600"/>
              </a:spcAft>
              <a:buNone/>
            </a:pPr>
            <a:r>
              <a:rPr lang="en" sz="1867" dirty="0"/>
              <a:t>Claim your benefit today at </a:t>
            </a:r>
            <a:r>
              <a:rPr lang="en" sz="1867" b="1" u="sng" dirty="0">
                <a:solidFill>
                  <a:schemeClr val="hlink"/>
                </a:solidFill>
                <a:hlinkClick r:id="rId5"/>
              </a:rPr>
              <a:t>www.virtahealth.com/join/anthem</a:t>
            </a:r>
            <a:endParaRPr sz="1867" b="1" dirty="0"/>
          </a:p>
        </p:txBody>
      </p:sp>
      <p:pic>
        <p:nvPicPr>
          <p:cNvPr id="107" name="Google Shape;107;p18"/>
          <p:cNvPicPr preferRelativeResize="0"/>
          <p:nvPr/>
        </p:nvPicPr>
        <p:blipFill rotWithShape="1">
          <a:blip r:embed="rId6">
            <a:alphaModFix/>
          </a:blip>
          <a:srcRect l="49265" t="3981" r="21919" b="13754"/>
          <a:stretch/>
        </p:blipFill>
        <p:spPr>
          <a:xfrm>
            <a:off x="2375000" y="1913400"/>
            <a:ext cx="2260400" cy="4304400"/>
          </a:xfrm>
          <a:prstGeom prst="roundRect">
            <a:avLst>
              <a:gd name="adj" fmla="val 5358"/>
            </a:avLst>
          </a:prstGeom>
          <a:noFill/>
          <a:ln>
            <a:noFill/>
          </a:ln>
        </p:spPr>
      </p:pic>
      <p:pic>
        <p:nvPicPr>
          <p:cNvPr id="108" name="Google Shape;108;p18"/>
          <p:cNvPicPr preferRelativeResize="0"/>
          <p:nvPr/>
        </p:nvPicPr>
        <p:blipFill rotWithShape="1">
          <a:blip r:embed="rId7">
            <a:alphaModFix/>
          </a:blip>
          <a:srcRect t="5249" r="28510"/>
          <a:stretch/>
        </p:blipFill>
        <p:spPr>
          <a:xfrm>
            <a:off x="609600" y="1913400"/>
            <a:ext cx="1616000" cy="4304400"/>
          </a:xfrm>
          <a:prstGeom prst="roundRect">
            <a:avLst>
              <a:gd name="adj" fmla="val 5358"/>
            </a:avLst>
          </a:prstGeom>
          <a:noFill/>
          <a:ln>
            <a:noFill/>
          </a:ln>
        </p:spPr>
      </p:pic>
      <p:sp>
        <p:nvSpPr>
          <p:cNvPr id="109" name="Google Shape;109;p18"/>
          <p:cNvSpPr txBox="1"/>
          <p:nvPr/>
        </p:nvSpPr>
        <p:spPr>
          <a:xfrm>
            <a:off x="609600" y="6439184"/>
            <a:ext cx="11070800" cy="241136"/>
          </a:xfrm>
          <a:prstGeom prst="rect">
            <a:avLst/>
          </a:prstGeom>
          <a:noFill/>
          <a:ln>
            <a:noFill/>
          </a:ln>
        </p:spPr>
        <p:txBody>
          <a:bodyPr spcFirstLastPara="1" wrap="square" lIns="60950" tIns="60950" rIns="60950" bIns="60950" anchor="t" anchorCtr="0">
            <a:spAutoFit/>
          </a:bodyPr>
          <a:lstStyle/>
          <a:p>
            <a:pPr>
              <a:lnSpc>
                <a:spcPct val="115000"/>
              </a:lnSpc>
            </a:pPr>
            <a:r>
              <a:rPr lang="en" sz="667" i="1">
                <a:solidFill>
                  <a:schemeClr val="lt1"/>
                </a:solidFill>
                <a:latin typeface="Figtree"/>
                <a:ea typeface="Figtree"/>
                <a:cs typeface="Figtree"/>
                <a:sym typeface="Figtree"/>
              </a:rPr>
              <a:t>*Reversal on Virta is defined by reaching HbA1c below 6.5% without the use of diabetes medications beyond metformin. Diabetes and related issues can return if lifestyle changes are not maintained.  </a:t>
            </a:r>
            <a:endParaRPr sz="667" i="1">
              <a:solidFill>
                <a:schemeClr val="lt1"/>
              </a:solidFill>
              <a:latin typeface="Figtree"/>
              <a:ea typeface="Figtree"/>
              <a:cs typeface="Figtree"/>
              <a:sym typeface="Figtree"/>
            </a:endParaRPr>
          </a:p>
        </p:txBody>
      </p:sp>
      <p:pic>
        <p:nvPicPr>
          <p:cNvPr id="110" name="Google Shape;110;p18"/>
          <p:cNvPicPr preferRelativeResize="0"/>
          <p:nvPr/>
        </p:nvPicPr>
        <p:blipFill>
          <a:blip r:embed="rId8">
            <a:alphaModFix/>
          </a:blip>
          <a:stretch>
            <a:fillRect/>
          </a:stretch>
        </p:blipFill>
        <p:spPr>
          <a:xfrm>
            <a:off x="5010634" y="5046825"/>
            <a:ext cx="1137050" cy="1075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911F1F-CD1D-28CA-F495-B429D3960625}"/>
              </a:ext>
            </a:extLst>
          </p:cNvPr>
          <p:cNvPicPr>
            <a:picLocks noChangeAspect="1"/>
          </p:cNvPicPr>
          <p:nvPr/>
        </p:nvPicPr>
        <p:blipFill>
          <a:blip r:embed="rId3"/>
          <a:stretch>
            <a:fillRect/>
          </a:stretch>
        </p:blipFill>
        <p:spPr>
          <a:xfrm>
            <a:off x="5460662" y="0"/>
            <a:ext cx="6731338" cy="2827161"/>
          </a:xfrm>
          <a:prstGeom prst="rect">
            <a:avLst/>
          </a:prstGeom>
        </p:spPr>
      </p:pic>
      <p:pic>
        <p:nvPicPr>
          <p:cNvPr id="9" name="Picture 8">
            <a:extLst>
              <a:ext uri="{FF2B5EF4-FFF2-40B4-BE49-F238E27FC236}">
                <a16:creationId xmlns:a16="http://schemas.microsoft.com/office/drawing/2014/main" id="{2BEAD7AE-AD8C-13C8-ECFD-2D6B93CF9E1F}"/>
              </a:ext>
            </a:extLst>
          </p:cNvPr>
          <p:cNvPicPr>
            <a:picLocks noChangeAspect="1"/>
          </p:cNvPicPr>
          <p:nvPr/>
        </p:nvPicPr>
        <p:blipFill>
          <a:blip r:embed="rId4"/>
          <a:stretch>
            <a:fillRect/>
          </a:stretch>
        </p:blipFill>
        <p:spPr>
          <a:xfrm>
            <a:off x="6219497" y="3122885"/>
            <a:ext cx="5573110" cy="2552700"/>
          </a:xfrm>
          <a:prstGeom prst="rect">
            <a:avLst/>
          </a:prstGeom>
        </p:spPr>
      </p:pic>
      <p:pic>
        <p:nvPicPr>
          <p:cNvPr id="11" name="Picture 10">
            <a:extLst>
              <a:ext uri="{FF2B5EF4-FFF2-40B4-BE49-F238E27FC236}">
                <a16:creationId xmlns:a16="http://schemas.microsoft.com/office/drawing/2014/main" id="{C1BC6296-879C-186E-6179-D6105C5C8732}"/>
              </a:ext>
            </a:extLst>
          </p:cNvPr>
          <p:cNvPicPr>
            <a:picLocks noChangeAspect="1"/>
          </p:cNvPicPr>
          <p:nvPr/>
        </p:nvPicPr>
        <p:blipFill>
          <a:blip r:embed="rId5"/>
          <a:stretch>
            <a:fillRect/>
          </a:stretch>
        </p:blipFill>
        <p:spPr>
          <a:xfrm>
            <a:off x="73572" y="788277"/>
            <a:ext cx="5387090" cy="4887308"/>
          </a:xfrm>
          <a:prstGeom prst="rect">
            <a:avLst/>
          </a:prstGeom>
        </p:spPr>
      </p:pic>
    </p:spTree>
    <p:extLst>
      <p:ext uri="{BB962C8B-B14F-4D97-AF65-F5344CB8AC3E}">
        <p14:creationId xmlns:p14="http://schemas.microsoft.com/office/powerpoint/2010/main" val="1035277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87757" y="1516026"/>
            <a:ext cx="5453743" cy="461665"/>
          </a:xfrm>
          <a:prstGeom prst="rect">
            <a:avLst/>
          </a:prstGeom>
          <a:noFill/>
        </p:spPr>
        <p:txBody>
          <a:bodyPr wrap="square" rtlCol="0">
            <a:spAutoFit/>
          </a:bodyPr>
          <a:lstStyle/>
          <a:p>
            <a:pPr marL="342900" indent="-342900">
              <a:buAutoNum type="arabicPeriod"/>
            </a:pPr>
            <a:endParaRPr lang="en-US" sz="2400" dirty="0"/>
          </a:p>
        </p:txBody>
      </p:sp>
      <p:sp>
        <p:nvSpPr>
          <p:cNvPr id="6" name="TextBox 5">
            <a:extLst>
              <a:ext uri="{FF2B5EF4-FFF2-40B4-BE49-F238E27FC236}">
                <a16:creationId xmlns:a16="http://schemas.microsoft.com/office/drawing/2014/main" id="{56F949B2-DD43-48DE-A50B-7DF1A6FE77D3}"/>
              </a:ext>
            </a:extLst>
          </p:cNvPr>
          <p:cNvSpPr txBox="1"/>
          <p:nvPr/>
        </p:nvSpPr>
        <p:spPr>
          <a:xfrm>
            <a:off x="787318" y="1746858"/>
            <a:ext cx="10054620" cy="3693319"/>
          </a:xfrm>
          <a:prstGeom prst="rect">
            <a:avLst/>
          </a:prstGeom>
          <a:noFill/>
        </p:spPr>
        <p:txBody>
          <a:bodyPr wrap="square" rtlCol="0">
            <a:spAutoFit/>
          </a:bodyPr>
          <a:lstStyle/>
          <a:p>
            <a:pPr marL="342900" indent="-342900">
              <a:buAutoNum type="arabicPeriod"/>
            </a:pPr>
            <a:r>
              <a:rPr lang="en-US" sz="2400" dirty="0"/>
              <a:t>Sign into </a:t>
            </a:r>
            <a:r>
              <a:rPr lang="en-US" sz="2400" b="1" u="sng" dirty="0"/>
              <a:t>Workday</a:t>
            </a:r>
          </a:p>
          <a:p>
            <a:pPr marL="342900" indent="-342900">
              <a:buAutoNum type="arabicPeriod"/>
            </a:pPr>
            <a:endParaRPr lang="en-US" b="1" u="sng" dirty="0"/>
          </a:p>
          <a:p>
            <a:pPr marL="342900" indent="-342900">
              <a:buAutoNum type="arabicPeriod"/>
            </a:pPr>
            <a:r>
              <a:rPr lang="en-US" sz="2400" dirty="0"/>
              <a:t>Click on </a:t>
            </a:r>
            <a:r>
              <a:rPr lang="en-US" sz="2400" b="1" u="sng" dirty="0"/>
              <a:t>your picture </a:t>
            </a:r>
            <a:r>
              <a:rPr lang="en-US" sz="2400" dirty="0"/>
              <a:t>in the right-hand corner of the screen </a:t>
            </a:r>
          </a:p>
          <a:p>
            <a:pPr marL="342900" indent="-342900">
              <a:buAutoNum type="arabicPeriod"/>
            </a:pPr>
            <a:endParaRPr lang="en-US" dirty="0"/>
          </a:p>
          <a:p>
            <a:pPr marL="342900" indent="-342900">
              <a:buAutoNum type="arabicPeriod"/>
            </a:pPr>
            <a:r>
              <a:rPr lang="en-US" sz="2400" dirty="0"/>
              <a:t>Click on </a:t>
            </a:r>
            <a:r>
              <a:rPr lang="en-US" sz="2400" b="1" u="sng" dirty="0"/>
              <a:t>Drive</a:t>
            </a:r>
          </a:p>
          <a:p>
            <a:pPr marL="342900" indent="-342900">
              <a:buAutoNum type="arabicPeriod"/>
            </a:pPr>
            <a:endParaRPr lang="en-US" b="1" u="sng" dirty="0"/>
          </a:p>
          <a:p>
            <a:pPr marL="342900" indent="-342900">
              <a:buAutoNum type="arabicPeriod"/>
            </a:pPr>
            <a:r>
              <a:rPr lang="en-US" sz="2400" dirty="0"/>
              <a:t>Click on </a:t>
            </a:r>
            <a:r>
              <a:rPr lang="en-US" sz="2400" b="1" u="sng" dirty="0"/>
              <a:t>Employee Information</a:t>
            </a:r>
          </a:p>
          <a:p>
            <a:pPr marL="342900" indent="-342900">
              <a:buAutoNum type="arabicPeriod"/>
            </a:pPr>
            <a:endParaRPr lang="en-US" b="1" u="sng" dirty="0"/>
          </a:p>
          <a:p>
            <a:pPr marL="342900" indent="-342900">
              <a:buAutoNum type="arabicPeriod"/>
            </a:pPr>
            <a:r>
              <a:rPr lang="en-US" sz="2400" dirty="0"/>
              <a:t>Click on </a:t>
            </a:r>
            <a:r>
              <a:rPr lang="en-US" sz="2400" b="1" u="sng" dirty="0"/>
              <a:t>Benefits – US Only</a:t>
            </a:r>
          </a:p>
          <a:p>
            <a:pPr marL="342900" indent="-342900">
              <a:buAutoNum type="arabicPeriod"/>
            </a:pPr>
            <a:endParaRPr lang="en-US" b="1" u="sng" dirty="0"/>
          </a:p>
          <a:p>
            <a:pPr marL="342900" indent="-342900">
              <a:buAutoNum type="arabicPeriod"/>
            </a:pPr>
            <a:r>
              <a:rPr lang="en-US" sz="2400" dirty="0"/>
              <a:t>Find</a:t>
            </a:r>
            <a:r>
              <a:rPr lang="en-US" sz="2400" b="1" u="sng" dirty="0"/>
              <a:t> 2025 New Hire Guide</a:t>
            </a:r>
          </a:p>
        </p:txBody>
      </p:sp>
      <p:pic>
        <p:nvPicPr>
          <p:cNvPr id="4" name="Picture 3" descr="Icon&#10;&#10;Description automatically generated">
            <a:extLst>
              <a:ext uri="{FF2B5EF4-FFF2-40B4-BE49-F238E27FC236}">
                <a16:creationId xmlns:a16="http://schemas.microsoft.com/office/drawing/2014/main" id="{FB2B6D7A-544B-42B6-B6A8-C7D4F8F5263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88777" y="3953194"/>
            <a:ext cx="3471950" cy="1388780"/>
          </a:xfrm>
          <a:prstGeom prst="rect">
            <a:avLst/>
          </a:prstGeom>
        </p:spPr>
      </p:pic>
      <p:sp>
        <p:nvSpPr>
          <p:cNvPr id="9" name="Title 8">
            <a:extLst>
              <a:ext uri="{FF2B5EF4-FFF2-40B4-BE49-F238E27FC236}">
                <a16:creationId xmlns:a16="http://schemas.microsoft.com/office/drawing/2014/main" id="{E8497D42-45DE-47EB-864F-D4AD62ABF4FE}"/>
              </a:ext>
            </a:extLst>
          </p:cNvPr>
          <p:cNvSpPr>
            <a:spLocks noGrp="1"/>
          </p:cNvSpPr>
          <p:nvPr>
            <p:ph type="title"/>
          </p:nvPr>
        </p:nvSpPr>
        <p:spPr>
          <a:xfrm>
            <a:off x="370293" y="652128"/>
            <a:ext cx="10515600" cy="1325563"/>
          </a:xfrm>
        </p:spPr>
        <p:txBody>
          <a:bodyPr>
            <a:normAutofit/>
          </a:bodyPr>
          <a:lstStyle/>
          <a:p>
            <a:r>
              <a:rPr lang="en-US" sz="3200" dirty="0">
                <a:solidFill>
                  <a:srgbClr val="2A6EA4"/>
                </a:solidFill>
              </a:rPr>
              <a:t>Where to find the online New Hire Benefit Guide</a:t>
            </a:r>
          </a:p>
        </p:txBody>
      </p:sp>
    </p:spTree>
    <p:extLst>
      <p:ext uri="{BB962C8B-B14F-4D97-AF65-F5344CB8AC3E}">
        <p14:creationId xmlns:p14="http://schemas.microsoft.com/office/powerpoint/2010/main" val="3978346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using a device&#10;&#10;Description automatically generated">
            <a:extLst>
              <a:ext uri="{FF2B5EF4-FFF2-40B4-BE49-F238E27FC236}">
                <a16:creationId xmlns:a16="http://schemas.microsoft.com/office/drawing/2014/main" id="{6E509296-E422-3E65-FA27-C61DD6FAD0CC}"/>
              </a:ext>
            </a:extLst>
          </p:cNvPr>
          <p:cNvPicPr>
            <a:picLocks noChangeAspect="1"/>
          </p:cNvPicPr>
          <p:nvPr/>
        </p:nvPicPr>
        <p:blipFill>
          <a:blip r:embed="rId3"/>
          <a:stretch>
            <a:fillRect/>
          </a:stretch>
        </p:blipFill>
        <p:spPr>
          <a:xfrm>
            <a:off x="5677121" y="504825"/>
            <a:ext cx="6410104" cy="5114925"/>
          </a:xfrm>
          <a:prstGeom prst="rect">
            <a:avLst/>
          </a:prstGeom>
        </p:spPr>
      </p:pic>
      <p:pic>
        <p:nvPicPr>
          <p:cNvPr id="3" name="Picture 2">
            <a:extLst>
              <a:ext uri="{FF2B5EF4-FFF2-40B4-BE49-F238E27FC236}">
                <a16:creationId xmlns:a16="http://schemas.microsoft.com/office/drawing/2014/main" id="{52758836-3FB0-BC7E-0350-20D87E61DFA6}"/>
              </a:ext>
            </a:extLst>
          </p:cNvPr>
          <p:cNvPicPr>
            <a:picLocks noChangeAspect="1"/>
          </p:cNvPicPr>
          <p:nvPr/>
        </p:nvPicPr>
        <p:blipFill>
          <a:blip r:embed="rId4"/>
          <a:stretch>
            <a:fillRect/>
          </a:stretch>
        </p:blipFill>
        <p:spPr>
          <a:xfrm>
            <a:off x="385454" y="2297377"/>
            <a:ext cx="5291667" cy="1653645"/>
          </a:xfrm>
          <a:prstGeom prst="rect">
            <a:avLst/>
          </a:prstGeom>
        </p:spPr>
      </p:pic>
    </p:spTree>
    <p:extLst>
      <p:ext uri="{BB962C8B-B14F-4D97-AF65-F5344CB8AC3E}">
        <p14:creationId xmlns:p14="http://schemas.microsoft.com/office/powerpoint/2010/main" val="2041051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3692" y="1751840"/>
            <a:ext cx="7629367" cy="5061198"/>
          </a:xfrm>
        </p:spPr>
        <p:txBody>
          <a:bodyPr>
            <a:noAutofit/>
          </a:bodyPr>
          <a:lstStyle/>
          <a:p>
            <a:pPr>
              <a:buFont typeface="Arial" pitchFamily="34" charset="0"/>
              <a:buChar char="•"/>
            </a:pPr>
            <a:r>
              <a:rPr lang="en-US" sz="1800" dirty="0">
                <a:latin typeface="Century Gothic" panose="020B0502020202020204" pitchFamily="34" charset="0"/>
              </a:rPr>
              <a:t>Each health care plan includes prescription coverage through Express Scripts.  </a:t>
            </a:r>
          </a:p>
          <a:p>
            <a:pPr>
              <a:buFont typeface="Arial" pitchFamily="34" charset="0"/>
              <a:buChar char="•"/>
            </a:pPr>
            <a:endParaRPr lang="en-US" sz="1800" dirty="0">
              <a:latin typeface="Century Gothic" panose="020B0502020202020204" pitchFamily="34" charset="0"/>
            </a:endParaRPr>
          </a:p>
          <a:p>
            <a:pPr>
              <a:buFont typeface="Arial" pitchFamily="34" charset="0"/>
              <a:buChar char="•"/>
            </a:pPr>
            <a:r>
              <a:rPr lang="en-US" sz="1800" dirty="0">
                <a:latin typeface="Century Gothic" panose="020B0502020202020204" pitchFamily="34" charset="0"/>
              </a:rPr>
              <a:t>Prescription drugs on </a:t>
            </a:r>
            <a:r>
              <a:rPr lang="en-US" sz="1800" b="1" dirty="0">
                <a:latin typeface="Century Gothic" panose="020B0502020202020204" pitchFamily="34" charset="0"/>
              </a:rPr>
              <a:t>preventive drug</a:t>
            </a:r>
            <a:r>
              <a:rPr lang="en-US" sz="1800" dirty="0">
                <a:latin typeface="Century Gothic" panose="020B0502020202020204" pitchFamily="34" charset="0"/>
              </a:rPr>
              <a:t> list don’t apply towards the calendar year deductible but </a:t>
            </a:r>
            <a:r>
              <a:rPr lang="en-US" sz="1800" i="1" dirty="0">
                <a:latin typeface="Century Gothic" panose="020B0502020202020204" pitchFamily="34" charset="0"/>
              </a:rPr>
              <a:t>do</a:t>
            </a:r>
            <a:r>
              <a:rPr lang="en-US" sz="1800" dirty="0">
                <a:latin typeface="Century Gothic" panose="020B0502020202020204" pitchFamily="34" charset="0"/>
              </a:rPr>
              <a:t> apply towards out-of-pocket limit and/or are covered at 100% when out-of-pocket limit is met.  </a:t>
            </a:r>
          </a:p>
          <a:p>
            <a:pPr>
              <a:buFont typeface="Arial" pitchFamily="34" charset="0"/>
              <a:buChar char="•"/>
            </a:pPr>
            <a:endParaRPr lang="en-US" sz="1800" b="1" dirty="0">
              <a:latin typeface="Century Gothic" panose="020B0502020202020204" pitchFamily="34" charset="0"/>
            </a:endParaRPr>
          </a:p>
          <a:p>
            <a:pPr>
              <a:buFont typeface="Arial" pitchFamily="34" charset="0"/>
              <a:buChar char="•"/>
            </a:pPr>
            <a:r>
              <a:rPr lang="en-US" sz="1800" b="1" dirty="0">
                <a:latin typeface="Century Gothic" panose="020B0502020202020204" pitchFamily="34" charset="0"/>
              </a:rPr>
              <a:t>Specialty drugs</a:t>
            </a:r>
            <a:r>
              <a:rPr lang="en-US" sz="1800" dirty="0">
                <a:latin typeface="Century Gothic" panose="020B0502020202020204" pitchFamily="34" charset="0"/>
              </a:rPr>
              <a:t> apply toward calendar year deductible &amp; out-of-pocket limit. </a:t>
            </a:r>
          </a:p>
          <a:p>
            <a:pPr>
              <a:buFont typeface="Arial" pitchFamily="34" charset="0"/>
              <a:buChar char="•"/>
            </a:pPr>
            <a:r>
              <a:rPr lang="en-US" sz="2000" b="1" dirty="0">
                <a:solidFill>
                  <a:srgbClr val="EB2146"/>
                </a:solidFill>
                <a:latin typeface="Century Gothic" panose="020B0502020202020204" pitchFamily="34" charset="0"/>
              </a:rPr>
              <a:t>Smart90 Program requires certain drugs to be filled in 90 day supply through </a:t>
            </a:r>
            <a:r>
              <a:rPr lang="en-US" sz="2000" b="1" dirty="0" err="1">
                <a:solidFill>
                  <a:srgbClr val="EB2146"/>
                </a:solidFill>
                <a:latin typeface="Century Gothic" panose="020B0502020202020204" pitchFamily="34" charset="0"/>
              </a:rPr>
              <a:t>Accredo</a:t>
            </a:r>
            <a:r>
              <a:rPr lang="en-US" sz="2000" b="1" dirty="0">
                <a:solidFill>
                  <a:srgbClr val="EB2146"/>
                </a:solidFill>
                <a:latin typeface="Century Gothic" panose="020B0502020202020204" pitchFamily="34" charset="0"/>
              </a:rPr>
              <a:t> or any retail pharmacy.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077" t="39846" r="7539" b="41692"/>
          <a:stretch/>
        </p:blipFill>
        <p:spPr>
          <a:xfrm>
            <a:off x="8455153" y="1885860"/>
            <a:ext cx="3253155" cy="703385"/>
          </a:xfrm>
          <a:prstGeom prst="rect">
            <a:avLst/>
          </a:prstGeom>
        </p:spPr>
      </p:pic>
      <p:pic>
        <p:nvPicPr>
          <p:cNvPr id="7" name="Picture 6"/>
          <p:cNvPicPr>
            <a:picLocks noChangeAspect="1"/>
          </p:cNvPicPr>
          <p:nvPr/>
        </p:nvPicPr>
        <p:blipFill>
          <a:blip r:embed="rId4"/>
          <a:stretch>
            <a:fillRect/>
          </a:stretch>
        </p:blipFill>
        <p:spPr>
          <a:xfrm>
            <a:off x="8957776" y="3910887"/>
            <a:ext cx="2095823" cy="743105"/>
          </a:xfrm>
          <a:prstGeom prst="rect">
            <a:avLst/>
          </a:prstGeom>
        </p:spPr>
      </p:pic>
      <p:sp>
        <p:nvSpPr>
          <p:cNvPr id="6" name="Title 7">
            <a:extLst>
              <a:ext uri="{FF2B5EF4-FFF2-40B4-BE49-F238E27FC236}">
                <a16:creationId xmlns:a16="http://schemas.microsoft.com/office/drawing/2014/main" id="{95D9C46C-7AEF-466F-8462-F14E8F5C4B99}"/>
              </a:ext>
            </a:extLst>
          </p:cNvPr>
          <p:cNvSpPr txBox="1">
            <a:spLocks/>
          </p:cNvSpPr>
          <p:nvPr/>
        </p:nvSpPr>
        <p:spPr>
          <a:xfrm>
            <a:off x="351040" y="5622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EB2146"/>
                </a:solidFill>
                <a:cs typeface="Times New Roman" pitchFamily="18" charset="0"/>
              </a:rPr>
              <a:t>CDHP Prescription Drugs</a:t>
            </a:r>
          </a:p>
        </p:txBody>
      </p:sp>
    </p:spTree>
    <p:extLst>
      <p:ext uri="{BB962C8B-B14F-4D97-AF65-F5344CB8AC3E}">
        <p14:creationId xmlns:p14="http://schemas.microsoft.com/office/powerpoint/2010/main" val="789129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0338" y="640080"/>
            <a:ext cx="3734014" cy="3566160"/>
          </a:xfrm>
        </p:spPr>
        <p:txBody>
          <a:bodyPr vert="horz" lIns="91440" tIns="45720" rIns="91440" bIns="45720" rtlCol="0" anchor="b">
            <a:normAutofit/>
          </a:bodyPr>
          <a:lstStyle/>
          <a:p>
            <a:r>
              <a:rPr lang="en-US" sz="5400" dirty="0">
                <a:solidFill>
                  <a:srgbClr val="B5CF34"/>
                </a:solidFill>
              </a:rPr>
              <a:t>Health Savings Accounts</a:t>
            </a:r>
          </a:p>
        </p:txBody>
      </p:sp>
      <p:pic>
        <p:nvPicPr>
          <p:cNvPr id="22" name="Picture 21" descr="Jars of coins">
            <a:extLst>
              <a:ext uri="{FF2B5EF4-FFF2-40B4-BE49-F238E27FC236}">
                <a16:creationId xmlns:a16="http://schemas.microsoft.com/office/drawing/2014/main" id="{827BC915-3887-4978-B1AD-824B88272839}"/>
              </a:ext>
            </a:extLst>
          </p:cNvPr>
          <p:cNvPicPr>
            <a:picLocks noChangeAspect="1"/>
          </p:cNvPicPr>
          <p:nvPr/>
        </p:nvPicPr>
        <p:blipFill rotWithShape="1">
          <a:blip r:embed="rId3">
            <a:extLst>
              <a:ext uri="{28A0092B-C50C-407E-A947-70E740481C1C}">
                <a14:useLocalDpi xmlns:a14="http://schemas.microsoft.com/office/drawing/2010/main" val="0"/>
              </a:ext>
            </a:extLst>
          </a:blip>
          <a:srcRect l="33048"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37013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320" y="1499531"/>
            <a:ext cx="11185360" cy="4117932"/>
          </a:xfrm>
        </p:spPr>
        <p:txBody>
          <a:bodyPr>
            <a:normAutofit fontScale="92500" lnSpcReduction="10000"/>
          </a:bodyPr>
          <a:lstStyle/>
          <a:p>
            <a:pPr marL="0" indent="0">
              <a:buNone/>
            </a:pPr>
            <a:r>
              <a:rPr lang="en-US" sz="2000" dirty="0"/>
              <a:t>The IRS and the U.S. Department of the Treasury have specific rules on who can open an HSA. </a:t>
            </a:r>
          </a:p>
          <a:p>
            <a:pPr marL="0" indent="0">
              <a:buNone/>
            </a:pPr>
            <a:r>
              <a:rPr lang="en-US" sz="1800" b="1" i="1" dirty="0">
                <a:ea typeface="ヒラギノ角ゴ Pro W3" pitchFamily="-128" charset="-128"/>
              </a:rPr>
              <a:t>Note:  You cannot open an HSA if you have coverage under any other health plan that is not an HSA-compatible health plan.</a:t>
            </a:r>
            <a:endParaRPr lang="en-US" sz="1800" i="1" dirty="0"/>
          </a:p>
          <a:p>
            <a:pPr marL="0" indent="0">
              <a:buNone/>
            </a:pPr>
            <a:r>
              <a:rPr lang="en-US" sz="2000" dirty="0"/>
              <a:t>You can open an HSA if you: </a:t>
            </a:r>
          </a:p>
          <a:p>
            <a:pPr lvl="1"/>
            <a:r>
              <a:rPr lang="en-US" sz="2000" dirty="0"/>
              <a:t>Are enrolled in a qualified CDHP.</a:t>
            </a:r>
          </a:p>
          <a:p>
            <a:pPr lvl="1"/>
            <a:r>
              <a:rPr lang="en-US" sz="2000" dirty="0"/>
              <a:t>Are a U.S. resident.</a:t>
            </a:r>
          </a:p>
          <a:p>
            <a:pPr lvl="1"/>
            <a:r>
              <a:rPr lang="en-US" sz="2000" dirty="0">
                <a:solidFill>
                  <a:srgbClr val="B5CF34"/>
                </a:solidFill>
              </a:rPr>
              <a:t>Are </a:t>
            </a:r>
            <a:r>
              <a:rPr lang="en-US" sz="2000" b="1" dirty="0">
                <a:solidFill>
                  <a:srgbClr val="B5CF34"/>
                </a:solidFill>
              </a:rPr>
              <a:t>not enrolled </a:t>
            </a:r>
            <a:r>
              <a:rPr lang="en-US" sz="2000" dirty="0">
                <a:solidFill>
                  <a:srgbClr val="B5CF34"/>
                </a:solidFill>
              </a:rPr>
              <a:t>in Medicare, including Medicare Part A.</a:t>
            </a:r>
          </a:p>
          <a:p>
            <a:pPr lvl="1"/>
            <a:r>
              <a:rPr lang="en-US" sz="2000" dirty="0"/>
              <a:t>Are not claimed as a dependent on another individual’s </a:t>
            </a:r>
            <a:br>
              <a:rPr lang="en-US" sz="2000" dirty="0"/>
            </a:br>
            <a:r>
              <a:rPr lang="en-US" sz="2000" dirty="0"/>
              <a:t>tax return - other than spouse.</a:t>
            </a:r>
          </a:p>
          <a:p>
            <a:pPr lvl="1"/>
            <a:r>
              <a:rPr lang="en-US" sz="2000" b="1" dirty="0">
                <a:solidFill>
                  <a:srgbClr val="B5CF34"/>
                </a:solidFill>
              </a:rPr>
              <a:t>Not eligible for a spouse's flexible spending account .</a:t>
            </a:r>
          </a:p>
          <a:p>
            <a:pPr lvl="1"/>
            <a:r>
              <a:rPr lang="en-US" sz="2000" dirty="0"/>
              <a:t>Are not active military.</a:t>
            </a:r>
          </a:p>
          <a:p>
            <a:pPr lvl="1"/>
            <a:r>
              <a:rPr lang="en-US" sz="2000" dirty="0"/>
              <a:t>If you are </a:t>
            </a:r>
            <a:r>
              <a:rPr lang="en-US" sz="2000" u="sng" dirty="0"/>
              <a:t>not eligible </a:t>
            </a:r>
            <a:r>
              <a:rPr lang="en-US" sz="2000" dirty="0"/>
              <a:t>to contribute to the HSA for one of these reasons, please notify your HR department.  This is especially important if you select the Premium CDHP Medical Plan Option.</a:t>
            </a:r>
            <a:endParaRPr lang="en-US" sz="1800" u="sng" dirty="0"/>
          </a:p>
        </p:txBody>
      </p:sp>
      <p:sp>
        <p:nvSpPr>
          <p:cNvPr id="5" name="Title 4">
            <a:extLst>
              <a:ext uri="{FF2B5EF4-FFF2-40B4-BE49-F238E27FC236}">
                <a16:creationId xmlns:a16="http://schemas.microsoft.com/office/drawing/2014/main" id="{3AEEF222-9803-4C47-BCEF-2918CEB8144E}"/>
              </a:ext>
            </a:extLst>
          </p:cNvPr>
          <p:cNvSpPr>
            <a:spLocks noGrp="1"/>
          </p:cNvSpPr>
          <p:nvPr>
            <p:ph type="title"/>
          </p:nvPr>
        </p:nvSpPr>
        <p:spPr>
          <a:xfrm>
            <a:off x="838200" y="407987"/>
            <a:ext cx="10515600" cy="1325563"/>
          </a:xfrm>
        </p:spPr>
        <p:txBody>
          <a:bodyPr>
            <a:normAutofit/>
          </a:bodyPr>
          <a:lstStyle/>
          <a:p>
            <a:pPr algn="ctr"/>
            <a:r>
              <a:rPr lang="en-US" sz="3200" dirty="0">
                <a:solidFill>
                  <a:srgbClr val="B5CF34"/>
                </a:solidFill>
              </a:rPr>
              <a:t>HSA Plan Eligibility</a:t>
            </a:r>
          </a:p>
        </p:txBody>
      </p:sp>
    </p:spTree>
    <p:extLst>
      <p:ext uri="{BB962C8B-B14F-4D97-AF65-F5344CB8AC3E}">
        <p14:creationId xmlns:p14="http://schemas.microsoft.com/office/powerpoint/2010/main" val="4013524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68086" y="5025193"/>
            <a:ext cx="11255827" cy="754646"/>
          </a:xfrm>
        </p:spPr>
        <p:txBody>
          <a:bodyPr>
            <a:normAutofit/>
          </a:bodyPr>
          <a:lstStyle/>
          <a:p>
            <a:r>
              <a:rPr lang="en-US" sz="1600" dirty="0"/>
              <a:t>A </a:t>
            </a:r>
            <a:r>
              <a:rPr lang="en-US" sz="1600" b="1" i="1" dirty="0"/>
              <a:t>covered medical expense </a:t>
            </a:r>
            <a:r>
              <a:rPr lang="en-US" sz="1600" dirty="0"/>
              <a:t>is a benefit covered by our medical plans.  </a:t>
            </a:r>
          </a:p>
          <a:p>
            <a:r>
              <a:rPr lang="en-US" sz="1600" dirty="0"/>
              <a:t>A </a:t>
            </a:r>
            <a:r>
              <a:rPr lang="en-US" sz="1600" b="1" i="1" dirty="0"/>
              <a:t>qualified medical expense</a:t>
            </a:r>
            <a:r>
              <a:rPr lang="en-US" sz="1600" dirty="0"/>
              <a:t> is defined by the IRS.</a:t>
            </a:r>
          </a:p>
          <a:p>
            <a:endParaRPr lang="en-US" dirty="0"/>
          </a:p>
        </p:txBody>
      </p:sp>
      <p:graphicFrame>
        <p:nvGraphicFramePr>
          <p:cNvPr id="4" name="Table 3"/>
          <p:cNvGraphicFramePr>
            <a:graphicFrameLocks noGrp="1"/>
          </p:cNvGraphicFramePr>
          <p:nvPr/>
        </p:nvGraphicFramePr>
        <p:xfrm>
          <a:off x="3593564" y="1463133"/>
          <a:ext cx="5004870" cy="3373190"/>
        </p:xfrm>
        <a:graphic>
          <a:graphicData uri="http://schemas.openxmlformats.org/drawingml/2006/table">
            <a:tbl>
              <a:tblPr/>
              <a:tblGrid>
                <a:gridCol w="5004870">
                  <a:extLst>
                    <a:ext uri="{9D8B030D-6E8A-4147-A177-3AD203B41FA5}">
                      <a16:colId xmlns:a16="http://schemas.microsoft.com/office/drawing/2014/main" val="20002"/>
                    </a:ext>
                  </a:extLst>
                </a:gridCol>
              </a:tblGrid>
              <a:tr h="584009">
                <a:tc>
                  <a:txBody>
                    <a:bodyPr/>
                    <a:lstStyle/>
                    <a:p>
                      <a:pPr marL="0" marR="0" algn="ctr">
                        <a:lnSpc>
                          <a:spcPct val="115000"/>
                        </a:lnSpc>
                        <a:spcBef>
                          <a:spcPts val="1000"/>
                        </a:spcBef>
                        <a:spcAft>
                          <a:spcPts val="0"/>
                        </a:spcAft>
                      </a:pPr>
                      <a:r>
                        <a:rPr lang="en-US" sz="2400" b="1" dirty="0">
                          <a:solidFill>
                            <a:schemeClr val="tx1"/>
                          </a:solidFill>
                          <a:latin typeface="+mn-lt"/>
                          <a:ea typeface="Times New Roman"/>
                          <a:cs typeface="Arial" pitchFamily="34" charset="0"/>
                        </a:rPr>
                        <a:t>1800 and 2700 CDHP</a:t>
                      </a:r>
                    </a:p>
                  </a:txBody>
                  <a:tcPr marL="48617" marR="486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616165">
                <a:tc>
                  <a:txBody>
                    <a:bodyPr/>
                    <a:lstStyle/>
                    <a:p>
                      <a:pPr algn="ctr"/>
                      <a:r>
                        <a:rPr lang="en-US" sz="2400" b="1" kern="1200" baseline="0" dirty="0">
                          <a:solidFill>
                            <a:schemeClr val="tx1"/>
                          </a:solidFill>
                          <a:latin typeface="+mn-lt"/>
                          <a:ea typeface="Calibri"/>
                          <a:cs typeface="Arial" pitchFamily="34" charset="0"/>
                        </a:rPr>
                        <a:t>IRS Maximum HSA Contribution Limit </a:t>
                      </a:r>
                    </a:p>
                    <a:p>
                      <a:pPr algn="ctr"/>
                      <a:r>
                        <a:rPr lang="en-US" sz="2400" b="0" kern="1200" baseline="0" dirty="0">
                          <a:solidFill>
                            <a:schemeClr val="tx1"/>
                          </a:solidFill>
                          <a:latin typeface="+mn-lt"/>
                          <a:ea typeface="Calibri"/>
                          <a:cs typeface="Arial" pitchFamily="34" charset="0"/>
                        </a:rPr>
                        <a:t>Single:  $4,300</a:t>
                      </a:r>
                    </a:p>
                    <a:p>
                      <a:pPr algn="ctr"/>
                      <a:r>
                        <a:rPr lang="en-US" sz="2400" b="0" kern="1200" baseline="0" dirty="0">
                          <a:solidFill>
                            <a:schemeClr val="tx1"/>
                          </a:solidFill>
                          <a:latin typeface="+mn-lt"/>
                          <a:ea typeface="Calibri"/>
                          <a:cs typeface="Arial" pitchFamily="34" charset="0"/>
                        </a:rPr>
                        <a:t>Family:  $8,550</a:t>
                      </a:r>
                    </a:p>
                  </a:txBody>
                  <a:tcPr marL="48617" marR="486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173016">
                <a:tc>
                  <a:txBody>
                    <a:bodyPr/>
                    <a:lstStyle/>
                    <a:p>
                      <a:pPr algn="ctr"/>
                      <a:endParaRPr lang="en-US" sz="2400" b="0" kern="1200" dirty="0">
                        <a:solidFill>
                          <a:schemeClr val="tx1"/>
                        </a:solidFill>
                        <a:latin typeface="+mn-lt"/>
                        <a:ea typeface="Calibri"/>
                        <a:cs typeface="Arial" pitchFamily="34" charset="0"/>
                      </a:endParaRPr>
                    </a:p>
                  </a:txBody>
                  <a:tcPr marL="48617" marR="486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itle 5">
            <a:extLst>
              <a:ext uri="{FF2B5EF4-FFF2-40B4-BE49-F238E27FC236}">
                <a16:creationId xmlns:a16="http://schemas.microsoft.com/office/drawing/2014/main" id="{E5F4157F-7D36-408F-86C8-86823F7CECBA}"/>
              </a:ext>
            </a:extLst>
          </p:cNvPr>
          <p:cNvSpPr>
            <a:spLocks noGrp="1"/>
          </p:cNvSpPr>
          <p:nvPr>
            <p:ph type="title"/>
          </p:nvPr>
        </p:nvSpPr>
        <p:spPr>
          <a:xfrm>
            <a:off x="1208313" y="415379"/>
            <a:ext cx="10515600" cy="1325563"/>
          </a:xfrm>
        </p:spPr>
        <p:txBody>
          <a:bodyPr>
            <a:normAutofit/>
          </a:bodyPr>
          <a:lstStyle/>
          <a:p>
            <a:pPr algn="ctr"/>
            <a:r>
              <a:rPr lang="en-US" b="1" dirty="0">
                <a:solidFill>
                  <a:srgbClr val="B5CF34"/>
                </a:solidFill>
              </a:rPr>
              <a:t>2025 Health Savings Account (HSA)</a:t>
            </a:r>
          </a:p>
        </p:txBody>
      </p:sp>
      <p:sp>
        <p:nvSpPr>
          <p:cNvPr id="3" name="TextBox 2">
            <a:extLst>
              <a:ext uri="{FF2B5EF4-FFF2-40B4-BE49-F238E27FC236}">
                <a16:creationId xmlns:a16="http://schemas.microsoft.com/office/drawing/2014/main" id="{F6A772DA-D9DC-2D2B-CC51-C7C0F330C88E}"/>
              </a:ext>
            </a:extLst>
          </p:cNvPr>
          <p:cNvSpPr txBox="1"/>
          <p:nvPr/>
        </p:nvSpPr>
        <p:spPr>
          <a:xfrm>
            <a:off x="4571566" y="3631789"/>
            <a:ext cx="3048866" cy="1015663"/>
          </a:xfrm>
          <a:prstGeom prst="rect">
            <a:avLst/>
          </a:prstGeom>
          <a:noFill/>
        </p:spPr>
        <p:txBody>
          <a:bodyPr wrap="square">
            <a:spAutoFit/>
          </a:bodyPr>
          <a:lstStyle/>
          <a:p>
            <a:pPr algn="ctr"/>
            <a:r>
              <a:rPr lang="en-US" sz="2000" b="1" kern="1200" baseline="0" dirty="0">
                <a:solidFill>
                  <a:schemeClr val="tx1"/>
                </a:solidFill>
                <a:latin typeface="+mj-lt"/>
                <a:ea typeface="Calibri"/>
                <a:cs typeface="Arial" pitchFamily="34" charset="0"/>
              </a:rPr>
              <a:t>Age 55 and over Additional amount you can deposit is $1,000</a:t>
            </a:r>
            <a:endParaRPr lang="en-US" sz="2000" b="1" dirty="0"/>
          </a:p>
        </p:txBody>
      </p:sp>
    </p:spTree>
    <p:extLst>
      <p:ext uri="{BB962C8B-B14F-4D97-AF65-F5344CB8AC3E}">
        <p14:creationId xmlns:p14="http://schemas.microsoft.com/office/powerpoint/2010/main" val="28629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BA4DAA-867D-4623-96F9-F7F0E223D1C4}"/>
              </a:ext>
            </a:extLst>
          </p:cNvPr>
          <p:cNvSpPr txBox="1"/>
          <p:nvPr/>
        </p:nvSpPr>
        <p:spPr>
          <a:xfrm>
            <a:off x="952901" y="2370725"/>
            <a:ext cx="1028619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A Dependent Care Flexible Spending Account of DCFSA is a pre-tax benefit account used to pay for dependent care services while you work.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This may include pre-school, summer day camp, before or after school programs, child and adult day care</a:t>
            </a:r>
            <a:r>
              <a:rPr lang="en-US" sz="1600" dirty="0"/>
              <a:t>.</a:t>
            </a:r>
          </a:p>
        </p:txBody>
      </p:sp>
      <p:sp>
        <p:nvSpPr>
          <p:cNvPr id="5" name="Title 5">
            <a:extLst>
              <a:ext uri="{FF2B5EF4-FFF2-40B4-BE49-F238E27FC236}">
                <a16:creationId xmlns:a16="http://schemas.microsoft.com/office/drawing/2014/main" id="{7FA8F9A2-5794-47E4-AD57-42E174976927}"/>
              </a:ext>
            </a:extLst>
          </p:cNvPr>
          <p:cNvSpPr txBox="1">
            <a:spLocks/>
          </p:cNvSpPr>
          <p:nvPr/>
        </p:nvSpPr>
        <p:spPr>
          <a:xfrm>
            <a:off x="838200" y="110627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EB2146"/>
                </a:solidFill>
              </a:rPr>
              <a:t>Dependent Care Flexible Spending Account</a:t>
            </a:r>
          </a:p>
        </p:txBody>
      </p:sp>
    </p:spTree>
    <p:extLst>
      <p:ext uri="{BB962C8B-B14F-4D97-AF65-F5344CB8AC3E}">
        <p14:creationId xmlns:p14="http://schemas.microsoft.com/office/powerpoint/2010/main" val="139147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EB186FD-1D85-413D-84BB-2F5AE7E26EDD}"/>
              </a:ext>
            </a:extLst>
          </p:cNvPr>
          <p:cNvSpPr txBox="1">
            <a:spLocks noGrp="1"/>
          </p:cNvSpPr>
          <p:nvPr>
            <p:ph idx="1"/>
          </p:nvPr>
        </p:nvSpPr>
        <p:spPr>
          <a:xfrm>
            <a:off x="838200" y="1590979"/>
            <a:ext cx="10515600" cy="5110117"/>
          </a:xfrm>
          <a:prstGeom prst="rect">
            <a:avLst/>
          </a:prstGeom>
          <a:noFill/>
        </p:spPr>
        <p:txBody>
          <a:bodyPr wrap="square" rtlCol="0">
            <a:spAutoFit/>
          </a:bodyPr>
          <a:lstStyle/>
          <a:p>
            <a:pPr marL="285750" indent="-285750">
              <a:buFont typeface="Arial" panose="020B0604020202020204" pitchFamily="34" charset="0"/>
              <a:buChar char="•"/>
            </a:pPr>
            <a:r>
              <a:rPr lang="en-US" sz="2000" dirty="0"/>
              <a:t>A dependent is a child under age 13 (ends on their 13</a:t>
            </a:r>
            <a:r>
              <a:rPr lang="en-US" sz="2000" baseline="30000" dirty="0"/>
              <a:t>th</a:t>
            </a:r>
            <a:r>
              <a:rPr lang="en-US" sz="2000" dirty="0"/>
              <a:t> birthday) and adult dependents who can’t take care of themselves and who depend on you for  more than half of their financial support for the year.</a:t>
            </a:r>
          </a:p>
          <a:p>
            <a:pPr marL="285750" indent="-285750">
              <a:buFont typeface="Arial" panose="020B0604020202020204" pitchFamily="34" charset="0"/>
              <a:buChar char="•"/>
            </a:pPr>
            <a:r>
              <a:rPr lang="en-US" sz="2000" dirty="0"/>
              <a:t>Expenses qualify if the care makes it possible for you or your spouse to work or go to school full time.   If your spouse is a stay-at-home parent, you should not enroll in a dependent care FSA.</a:t>
            </a:r>
          </a:p>
          <a:p>
            <a:pPr marL="285750" indent="-285750">
              <a:buFont typeface="Arial" panose="020B0604020202020204" pitchFamily="34" charset="0"/>
              <a:buChar char="•"/>
            </a:pPr>
            <a:r>
              <a:rPr lang="en-US" sz="2000" dirty="0"/>
              <a:t>IRS maximum contribution limit is $5,000 per year per couple. If you and your spouse are eligible for a DCFSA at a separate employer, it is your responsibility to insure no more than $5,000 is jointly contributed.</a:t>
            </a:r>
          </a:p>
          <a:p>
            <a:pPr marL="285750" indent="-285750">
              <a:buFont typeface="Arial" panose="020B0604020202020204" pitchFamily="34" charset="0"/>
              <a:buChar char="•"/>
            </a:pPr>
            <a:r>
              <a:rPr lang="en-US" sz="2000" dirty="0"/>
              <a:t>DCFSA cannot allow for carryover privilege, meaning if you do not use all the money contributed by the end of the year, the money is forfeited.  There is a 90-day grace period following the end of the plan year to submit expenses incurred in the previous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Title 5">
            <a:extLst>
              <a:ext uri="{FF2B5EF4-FFF2-40B4-BE49-F238E27FC236}">
                <a16:creationId xmlns:a16="http://schemas.microsoft.com/office/drawing/2014/main" id="{8DADD55B-1F50-4B50-B55B-14F99A035FD8}"/>
              </a:ext>
            </a:extLst>
          </p:cNvPr>
          <p:cNvSpPr txBox="1">
            <a:spLocks/>
          </p:cNvSpPr>
          <p:nvPr/>
        </p:nvSpPr>
        <p:spPr>
          <a:xfrm>
            <a:off x="838200" y="53838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EB2146"/>
                </a:solidFill>
              </a:rPr>
              <a:t>Dependent Care Flexible Spending Account</a:t>
            </a:r>
          </a:p>
        </p:txBody>
      </p:sp>
    </p:spTree>
    <p:extLst>
      <p:ext uri="{BB962C8B-B14F-4D97-AF65-F5344CB8AC3E}">
        <p14:creationId xmlns:p14="http://schemas.microsoft.com/office/powerpoint/2010/main" val="2697410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6AF9E58-A43C-4AAA-9345-0024F87587CE}"/>
              </a:ext>
            </a:extLst>
          </p:cNvPr>
          <p:cNvSpPr>
            <a:spLocks noGrp="1"/>
          </p:cNvSpPr>
          <p:nvPr>
            <p:ph idx="1"/>
          </p:nvPr>
        </p:nvSpPr>
        <p:spPr>
          <a:xfrm>
            <a:off x="312821" y="1755037"/>
            <a:ext cx="11566358" cy="4751639"/>
          </a:xfrm>
        </p:spPr>
        <p:txBody>
          <a:bodyPr>
            <a:normAutofit/>
          </a:bodyPr>
          <a:lstStyle/>
          <a:p>
            <a:r>
              <a:rPr lang="en-US" sz="2000" dirty="0"/>
              <a:t>The amount you contribute via payroll deduction cannot be changed during the year unless you experience a change in status or a change in the cost or coverage of services:</a:t>
            </a:r>
          </a:p>
          <a:p>
            <a:pPr lvl="2"/>
            <a:r>
              <a:rPr lang="en-US" dirty="0"/>
              <a:t>Change in legal marital status</a:t>
            </a:r>
          </a:p>
          <a:p>
            <a:pPr lvl="2"/>
            <a:r>
              <a:rPr lang="en-US" dirty="0"/>
              <a:t>Change in number of dependents due to birth or adoption or death</a:t>
            </a:r>
          </a:p>
          <a:p>
            <a:pPr lvl="2"/>
            <a:r>
              <a:rPr lang="en-US" dirty="0"/>
              <a:t>Change in employment status</a:t>
            </a:r>
          </a:p>
          <a:p>
            <a:pPr lvl="2"/>
            <a:r>
              <a:rPr lang="en-US" dirty="0"/>
              <a:t>Change in cost of coverage charges</a:t>
            </a:r>
          </a:p>
          <a:p>
            <a:r>
              <a:rPr lang="en-US" sz="2000" dirty="0"/>
              <a:t>You can pay for services with the debit card.  If you have an Anthem HS A it will be the same debit card.  </a:t>
            </a:r>
          </a:p>
          <a:p>
            <a:r>
              <a:rPr lang="en-US" sz="2000" dirty="0"/>
              <a:t>You cannot double dip on reimbursements, if you use the DCFSA to pay for dependent care, you cannot claim the dependent care tax credit on your federal tax return.  </a:t>
            </a:r>
          </a:p>
        </p:txBody>
      </p:sp>
      <p:sp>
        <p:nvSpPr>
          <p:cNvPr id="4" name="Title 5">
            <a:extLst>
              <a:ext uri="{FF2B5EF4-FFF2-40B4-BE49-F238E27FC236}">
                <a16:creationId xmlns:a16="http://schemas.microsoft.com/office/drawing/2014/main" id="{06A42354-6338-4D0E-A6BF-73137DE0C0A4}"/>
              </a:ext>
            </a:extLst>
          </p:cNvPr>
          <p:cNvSpPr txBox="1">
            <a:spLocks/>
          </p:cNvSpPr>
          <p:nvPr/>
        </p:nvSpPr>
        <p:spPr>
          <a:xfrm>
            <a:off x="312821" y="5865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rgbClr val="EB2146"/>
                </a:solidFill>
              </a:rPr>
              <a:t>Dependent Care Flexible Spending Account</a:t>
            </a:r>
          </a:p>
        </p:txBody>
      </p:sp>
    </p:spTree>
    <p:extLst>
      <p:ext uri="{BB962C8B-B14F-4D97-AF65-F5344CB8AC3E}">
        <p14:creationId xmlns:p14="http://schemas.microsoft.com/office/powerpoint/2010/main" val="1498865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0338" y="640080"/>
            <a:ext cx="3734014" cy="3566160"/>
          </a:xfrm>
        </p:spPr>
        <p:txBody>
          <a:bodyPr vert="horz" lIns="91440" tIns="45720" rIns="91440" bIns="45720" rtlCol="0" anchor="b">
            <a:normAutofit/>
          </a:bodyPr>
          <a:lstStyle/>
          <a:p>
            <a:r>
              <a:rPr lang="en-US" sz="4000" dirty="0">
                <a:solidFill>
                  <a:srgbClr val="2A6EA4"/>
                </a:solidFill>
              </a:rPr>
              <a:t>Telemedicine</a:t>
            </a:r>
          </a:p>
        </p:txBody>
      </p:sp>
      <p:pic>
        <p:nvPicPr>
          <p:cNvPr id="5" name="Picture 4" descr="Doctor waving during telemedicine visit">
            <a:extLst>
              <a:ext uri="{FF2B5EF4-FFF2-40B4-BE49-F238E27FC236}">
                <a16:creationId xmlns:a16="http://schemas.microsoft.com/office/drawing/2014/main" id="{766AAB89-D5DA-4447-8F2B-22AB0A68EB2E}"/>
              </a:ext>
            </a:extLst>
          </p:cNvPr>
          <p:cNvPicPr>
            <a:picLocks noChangeAspect="1"/>
          </p:cNvPicPr>
          <p:nvPr/>
        </p:nvPicPr>
        <p:blipFill rotWithShape="1">
          <a:blip r:embed="rId3">
            <a:extLst>
              <a:ext uri="{28A0092B-C50C-407E-A947-70E740481C1C}">
                <a14:useLocalDpi xmlns:a14="http://schemas.microsoft.com/office/drawing/2010/main" val="0"/>
              </a:ext>
            </a:extLst>
          </a:blip>
          <a:srcRect l="12151" r="2089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82899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371" y="2223903"/>
            <a:ext cx="10253038" cy="3734844"/>
          </a:xfrm>
        </p:spPr>
        <p:txBody>
          <a:bodyPr>
            <a:normAutofit/>
          </a:bodyPr>
          <a:lstStyle/>
          <a:p>
            <a:pPr>
              <a:buFont typeface="Arial" panose="020B0604020202020204" pitchFamily="34" charset="0"/>
              <a:buChar char="•"/>
            </a:pPr>
            <a:r>
              <a:rPr lang="en-US" sz="2400" dirty="0"/>
              <a:t>Anthem offers a telemedicine service by the name of Live Health On-line.  It’s an alternative to a face-to-face office visit.</a:t>
            </a:r>
          </a:p>
          <a:p>
            <a:pPr>
              <a:buFont typeface="Arial" panose="020B0604020202020204" pitchFamily="34" charset="0"/>
              <a:buChar char="•"/>
            </a:pPr>
            <a:r>
              <a:rPr lang="en-US" sz="2400" dirty="0"/>
              <a:t>A computer with a webcam is required to the use the service.</a:t>
            </a:r>
          </a:p>
          <a:p>
            <a:pPr>
              <a:buFont typeface="Arial" panose="020B0604020202020204" pitchFamily="34" charset="0"/>
              <a:buChar char="•"/>
            </a:pPr>
            <a:r>
              <a:rPr lang="en-US" sz="2400" dirty="0"/>
              <a:t>Each Live Health On-line visit in 2025 will be a fee of $55.00.  </a:t>
            </a:r>
          </a:p>
          <a:p>
            <a:pPr>
              <a:buFont typeface="Arial" panose="020B0604020202020204" pitchFamily="34" charset="0"/>
              <a:buChar char="•"/>
            </a:pPr>
            <a:r>
              <a:rPr lang="en-US" sz="2400" dirty="0"/>
              <a:t>You must register in advance of utilizing the service.</a:t>
            </a:r>
          </a:p>
          <a:p>
            <a:pPr>
              <a:buFont typeface="Arial" panose="020B0604020202020204" pitchFamily="34" charset="0"/>
              <a:buChar char="•"/>
            </a:pPr>
            <a:r>
              <a:rPr lang="en-US" sz="2400" dirty="0"/>
              <a:t>You may now do both physical and mental health visits using Live Health Online.  </a:t>
            </a:r>
          </a:p>
        </p:txBody>
      </p:sp>
      <p:pic>
        <p:nvPicPr>
          <p:cNvPr id="5" name="Graphic 4" descr="First aid kit outline">
            <a:extLst>
              <a:ext uri="{FF2B5EF4-FFF2-40B4-BE49-F238E27FC236}">
                <a16:creationId xmlns:a16="http://schemas.microsoft.com/office/drawing/2014/main" id="{BB48FB73-221B-4555-9622-1C011CE91F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77820">
            <a:off x="10416165" y="3155935"/>
            <a:ext cx="1361229" cy="1361229"/>
          </a:xfrm>
          <a:prstGeom prst="rect">
            <a:avLst/>
          </a:prstGeom>
        </p:spPr>
      </p:pic>
      <p:sp>
        <p:nvSpPr>
          <p:cNvPr id="6" name="Title 5">
            <a:extLst>
              <a:ext uri="{FF2B5EF4-FFF2-40B4-BE49-F238E27FC236}">
                <a16:creationId xmlns:a16="http://schemas.microsoft.com/office/drawing/2014/main" id="{AF36F415-ECD0-4602-A118-C3C0686C0F69}"/>
              </a:ext>
            </a:extLst>
          </p:cNvPr>
          <p:cNvSpPr>
            <a:spLocks noGrp="1"/>
          </p:cNvSpPr>
          <p:nvPr>
            <p:ph type="title"/>
          </p:nvPr>
        </p:nvSpPr>
        <p:spPr>
          <a:xfrm>
            <a:off x="1446028" y="899253"/>
            <a:ext cx="5273750" cy="1034920"/>
          </a:xfrm>
        </p:spPr>
        <p:txBody>
          <a:bodyPr>
            <a:normAutofit/>
          </a:bodyPr>
          <a:lstStyle/>
          <a:p>
            <a:r>
              <a:rPr lang="en-US" sz="3600" dirty="0">
                <a:solidFill>
                  <a:srgbClr val="2A6EA4"/>
                </a:solidFill>
                <a:cs typeface="Arial" panose="020B0604020202020204" pitchFamily="34" charset="0"/>
              </a:rPr>
              <a:t>Telemedicine</a:t>
            </a:r>
            <a:endParaRPr lang="en-US" sz="3600" dirty="0">
              <a:solidFill>
                <a:srgbClr val="2A6EA4"/>
              </a:solidFill>
            </a:endParaRPr>
          </a:p>
        </p:txBody>
      </p:sp>
    </p:spTree>
    <p:extLst>
      <p:ext uri="{BB962C8B-B14F-4D97-AF65-F5344CB8AC3E}">
        <p14:creationId xmlns:p14="http://schemas.microsoft.com/office/powerpoint/2010/main" val="389950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9953" y="1809041"/>
            <a:ext cx="11152094" cy="3805696"/>
          </a:xfrm>
        </p:spPr>
        <p:txBody>
          <a:bodyPr>
            <a:noAutofit/>
          </a:bodyPr>
          <a:lstStyle/>
          <a:p>
            <a:pPr>
              <a:lnSpc>
                <a:spcPct val="100000"/>
              </a:lnSpc>
            </a:pPr>
            <a:r>
              <a:rPr lang="en-US" dirty="0">
                <a:latin typeface="Century Gothic" panose="020B0502020202020204" pitchFamily="34" charset="0"/>
              </a:rPr>
              <a:t>You’re eligible for benefits on the</a:t>
            </a:r>
            <a:r>
              <a:rPr lang="en-US" b="1" dirty="0">
                <a:latin typeface="Century Gothic" panose="020B0502020202020204" pitchFamily="34" charset="0"/>
              </a:rPr>
              <a:t> 1st </a:t>
            </a:r>
            <a:r>
              <a:rPr lang="en-US" dirty="0">
                <a:latin typeface="Century Gothic" panose="020B0502020202020204" pitchFamily="34" charset="0"/>
              </a:rPr>
              <a:t>day of employment</a:t>
            </a:r>
          </a:p>
          <a:p>
            <a:pPr marL="0" indent="0">
              <a:lnSpc>
                <a:spcPct val="100000"/>
              </a:lnSpc>
              <a:buNone/>
            </a:pPr>
            <a:endParaRPr lang="en-US" dirty="0">
              <a:latin typeface="Century Gothic" panose="020B0502020202020204" pitchFamily="34" charset="0"/>
            </a:endParaRPr>
          </a:p>
          <a:p>
            <a:pPr>
              <a:lnSpc>
                <a:spcPct val="100000"/>
              </a:lnSpc>
            </a:pPr>
            <a:r>
              <a:rPr lang="en-US" dirty="0">
                <a:latin typeface="Century Gothic" panose="020B0502020202020204" pitchFamily="34" charset="0"/>
              </a:rPr>
              <a:t>Your benefit elections will be in effect from date of coverage until the end of the calendar year.</a:t>
            </a:r>
          </a:p>
          <a:p>
            <a:pPr marL="0" indent="0">
              <a:lnSpc>
                <a:spcPct val="100000"/>
              </a:lnSpc>
              <a:buNone/>
            </a:pPr>
            <a:endParaRPr lang="en-US" dirty="0">
              <a:latin typeface="Century Gothic" panose="020B0502020202020204" pitchFamily="34" charset="0"/>
            </a:endParaRPr>
          </a:p>
          <a:p>
            <a:pPr>
              <a:lnSpc>
                <a:spcPct val="100000"/>
              </a:lnSpc>
            </a:pPr>
            <a:r>
              <a:rPr lang="en-US" u="sng" dirty="0">
                <a:solidFill>
                  <a:srgbClr val="00B0F0"/>
                </a:solidFill>
                <a:latin typeface="Century Gothic" panose="020B0502020202020204" pitchFamily="34" charset="0"/>
              </a:rPr>
              <a:t>Your enrollment period will be open for </a:t>
            </a:r>
            <a:r>
              <a:rPr lang="en-US" b="1" u="sng" dirty="0">
                <a:solidFill>
                  <a:srgbClr val="00B0F0"/>
                </a:solidFill>
                <a:latin typeface="Century Gothic" panose="020B0502020202020204" pitchFamily="34" charset="0"/>
              </a:rPr>
              <a:t>7 </a:t>
            </a:r>
            <a:r>
              <a:rPr lang="en-US" u="sng" dirty="0">
                <a:solidFill>
                  <a:srgbClr val="00B0F0"/>
                </a:solidFill>
                <a:latin typeface="Century Gothic" panose="020B0502020202020204" pitchFamily="34" charset="0"/>
              </a:rPr>
              <a:t>days from your hire date – you must enroll during this timeframe.  </a:t>
            </a:r>
          </a:p>
          <a:p>
            <a:pPr marL="0" indent="0">
              <a:buNone/>
            </a:pPr>
            <a:endParaRPr lang="en-US" sz="2000" dirty="0">
              <a:latin typeface="Century Gothic" panose="020B0502020202020204" pitchFamily="34" charset="0"/>
            </a:endParaRPr>
          </a:p>
        </p:txBody>
      </p:sp>
      <p:sp>
        <p:nvSpPr>
          <p:cNvPr id="4" name="Title 4">
            <a:extLst>
              <a:ext uri="{FF2B5EF4-FFF2-40B4-BE49-F238E27FC236}">
                <a16:creationId xmlns:a16="http://schemas.microsoft.com/office/drawing/2014/main" id="{C4302266-62D3-4A9A-AB3E-65AF76E47C23}"/>
              </a:ext>
            </a:extLst>
          </p:cNvPr>
          <p:cNvSpPr>
            <a:spLocks noGrp="1"/>
          </p:cNvSpPr>
          <p:nvPr>
            <p:ph type="title"/>
          </p:nvPr>
        </p:nvSpPr>
        <p:spPr>
          <a:xfrm>
            <a:off x="413697" y="637736"/>
            <a:ext cx="10515600" cy="1325563"/>
          </a:xfrm>
        </p:spPr>
        <p:txBody>
          <a:bodyPr>
            <a:normAutofit/>
          </a:bodyPr>
          <a:lstStyle/>
          <a:p>
            <a:r>
              <a:rPr lang="en-US" sz="3200" dirty="0">
                <a:solidFill>
                  <a:srgbClr val="0070C0"/>
                </a:solidFill>
              </a:rPr>
              <a:t>New Hire Benefit Enrollment</a:t>
            </a:r>
          </a:p>
        </p:txBody>
      </p:sp>
    </p:spTree>
    <p:extLst>
      <p:ext uri="{BB962C8B-B14F-4D97-AF65-F5344CB8AC3E}">
        <p14:creationId xmlns:p14="http://schemas.microsoft.com/office/powerpoint/2010/main" val="1618572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0338" y="640080"/>
            <a:ext cx="3734014" cy="3566160"/>
          </a:xfrm>
        </p:spPr>
        <p:txBody>
          <a:bodyPr vert="horz" lIns="91440" tIns="45720" rIns="91440" bIns="45720" rtlCol="0" anchor="b">
            <a:normAutofit/>
          </a:bodyPr>
          <a:lstStyle/>
          <a:p>
            <a:r>
              <a:rPr lang="en-US" sz="5500" dirty="0">
                <a:solidFill>
                  <a:srgbClr val="7FBE42"/>
                </a:solidFill>
              </a:rPr>
              <a:t>Dental</a:t>
            </a:r>
          </a:p>
        </p:txBody>
      </p:sp>
      <p:pic>
        <p:nvPicPr>
          <p:cNvPr id="5" name="Picture 4" descr="Doctor holding light">
            <a:extLst>
              <a:ext uri="{FF2B5EF4-FFF2-40B4-BE49-F238E27FC236}">
                <a16:creationId xmlns:a16="http://schemas.microsoft.com/office/drawing/2014/main" id="{766AAB89-D5DA-4447-8F2B-22AB0A68EB2E}"/>
              </a:ext>
            </a:extLst>
          </p:cNvPr>
          <p:cNvPicPr>
            <a:picLocks noChangeAspect="1"/>
          </p:cNvPicPr>
          <p:nvPr/>
        </p:nvPicPr>
        <p:blipFill>
          <a:blip r:embed="rId3">
            <a:extLst>
              <a:ext uri="{28A0092B-C50C-407E-A947-70E740481C1C}">
                <a14:useLocalDpi xmlns:a14="http://schemas.microsoft.com/office/drawing/2010/main" val="0"/>
              </a:ext>
            </a:extLst>
          </a:blip>
          <a:srcRect l="16566" r="165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20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412374" y="930652"/>
            <a:ext cx="11044519" cy="5429739"/>
          </a:xfrm>
        </p:spPr>
        <p:txBody>
          <a:bodyPr>
            <a:normAutofit/>
          </a:bodyPr>
          <a:lstStyle/>
          <a:p>
            <a:pPr>
              <a:lnSpc>
                <a:spcPct val="90000"/>
              </a:lnSpc>
              <a:buNone/>
            </a:pPr>
            <a:r>
              <a:rPr lang="en-US" sz="3200" dirty="0">
                <a:solidFill>
                  <a:srgbClr val="7FBE42"/>
                </a:solidFill>
                <a:latin typeface="Century Gothic" panose="020B0502020202020204" pitchFamily="34" charset="0"/>
              </a:rPr>
              <a:t>Delta Dental Premier</a:t>
            </a:r>
          </a:p>
          <a:p>
            <a:pPr>
              <a:lnSpc>
                <a:spcPct val="90000"/>
              </a:lnSpc>
              <a:buNone/>
            </a:pPr>
            <a:endParaRPr lang="en-US" sz="2200" dirty="0">
              <a:latin typeface="Century Gothic" panose="020B0502020202020204" pitchFamily="34" charset="0"/>
            </a:endParaRPr>
          </a:p>
          <a:p>
            <a:pPr>
              <a:lnSpc>
                <a:spcPct val="90000"/>
              </a:lnSpc>
              <a:buNone/>
            </a:pPr>
            <a:r>
              <a:rPr lang="en-US" sz="2200" dirty="0">
                <a:latin typeface="Century Gothic" panose="020B0502020202020204" pitchFamily="34" charset="0"/>
              </a:rPr>
              <a:t>Doesn’t require a network dentist, but discounts are available with one. See </a:t>
            </a:r>
            <a:r>
              <a:rPr lang="en-US" sz="2200" i="1" dirty="0">
                <a:solidFill>
                  <a:srgbClr val="7FBE42"/>
                </a:solidFill>
                <a:latin typeface="Century Gothic" panose="020B0502020202020204" pitchFamily="34" charset="0"/>
              </a:rPr>
              <a:t>deltadentalin.com</a:t>
            </a:r>
            <a:r>
              <a:rPr lang="en-US" sz="2200" dirty="0">
                <a:solidFill>
                  <a:srgbClr val="7FBE42"/>
                </a:solidFill>
                <a:latin typeface="Century Gothic" panose="020B0502020202020204" pitchFamily="34" charset="0"/>
              </a:rPr>
              <a:t> </a:t>
            </a:r>
            <a:r>
              <a:rPr lang="en-US" sz="2200" dirty="0">
                <a:latin typeface="Century Gothic" panose="020B0502020202020204" pitchFamily="34" charset="0"/>
              </a:rPr>
              <a:t>for list of network dentists.</a:t>
            </a:r>
          </a:p>
          <a:p>
            <a:pPr>
              <a:lnSpc>
                <a:spcPct val="90000"/>
              </a:lnSpc>
              <a:buNone/>
            </a:pPr>
            <a:endParaRPr lang="en-US" sz="2200" dirty="0">
              <a:latin typeface="Century Gothic" panose="020B0502020202020204" pitchFamily="34" charset="0"/>
            </a:endParaRPr>
          </a:p>
          <a:p>
            <a:pPr>
              <a:lnSpc>
                <a:spcPct val="90000"/>
              </a:lnSpc>
            </a:pPr>
            <a:r>
              <a:rPr lang="en-US" sz="2000" dirty="0">
                <a:latin typeface="Century Gothic" panose="020B0502020202020204" pitchFamily="34" charset="0"/>
              </a:rPr>
              <a:t>2 Plan options: $1,000 annual max/$1,500 lifetime orthodontia </a:t>
            </a:r>
            <a:r>
              <a:rPr lang="en-US" sz="2000" b="1" i="1" dirty="0">
                <a:latin typeface="Century Gothic" panose="020B0502020202020204" pitchFamily="34" charset="0"/>
              </a:rPr>
              <a:t>or</a:t>
            </a:r>
            <a:r>
              <a:rPr lang="en-US" sz="2000" dirty="0">
                <a:latin typeface="Century Gothic" panose="020B0502020202020204" pitchFamily="34" charset="0"/>
              </a:rPr>
              <a:t> $2,000 annual max/$2,500 lifetime orthodontia.</a:t>
            </a:r>
          </a:p>
          <a:p>
            <a:pPr>
              <a:lnSpc>
                <a:spcPct val="90000"/>
              </a:lnSpc>
              <a:buFont typeface="Arial" pitchFamily="34" charset="0"/>
              <a:buChar char="•"/>
            </a:pPr>
            <a:r>
              <a:rPr lang="en-US" sz="2000" dirty="0">
                <a:latin typeface="Century Gothic" panose="020B0502020202020204" pitchFamily="34" charset="0"/>
              </a:rPr>
              <a:t>2 coverage levels: employee, employee &amp; children.</a:t>
            </a:r>
          </a:p>
          <a:p>
            <a:pPr>
              <a:lnSpc>
                <a:spcPct val="90000"/>
              </a:lnSpc>
              <a:buFont typeface="Arial" pitchFamily="34" charset="0"/>
              <a:buChar char="•"/>
            </a:pPr>
            <a:r>
              <a:rPr lang="en-US" sz="2000" dirty="0">
                <a:latin typeface="Century Gothic" panose="020B0502020202020204" pitchFamily="34" charset="0"/>
              </a:rPr>
              <a:t>Orthodontia benefit extends to age 19; $2000 plan covers adult ortho.</a:t>
            </a:r>
          </a:p>
          <a:p>
            <a:pPr>
              <a:lnSpc>
                <a:spcPct val="90000"/>
              </a:lnSpc>
              <a:buFont typeface="Arial" pitchFamily="34" charset="0"/>
              <a:buChar char="•"/>
            </a:pPr>
            <a:r>
              <a:rPr lang="en-US" sz="2000" dirty="0">
                <a:latin typeface="Century Gothic" panose="020B0502020202020204" pitchFamily="34" charset="0"/>
              </a:rPr>
              <a:t>Generic ID Card provided by HR.</a:t>
            </a:r>
          </a:p>
          <a:p>
            <a:pPr>
              <a:lnSpc>
                <a:spcPct val="90000"/>
              </a:lnSpc>
              <a:buFont typeface="Arial" pitchFamily="34" charset="0"/>
              <a:buChar char="•"/>
            </a:pPr>
            <a:r>
              <a:rPr lang="en-US" sz="2000" dirty="0">
                <a:latin typeface="Century Gothic" panose="020B0502020202020204" pitchFamily="34" charset="0"/>
              </a:rPr>
              <a:t>Two preventive exams covered per year.</a:t>
            </a:r>
          </a:p>
          <a:p>
            <a:pPr>
              <a:lnSpc>
                <a:spcPct val="90000"/>
              </a:lnSpc>
              <a:buFont typeface="Arial" pitchFamily="34" charset="0"/>
              <a:buChar char="•"/>
            </a:pPr>
            <a:endParaRPr lang="en-US" dirty="0">
              <a:latin typeface="Century Gothic" panose="020B0502020202020204" pitchFamily="34" charset="0"/>
            </a:endParaRPr>
          </a:p>
        </p:txBody>
      </p:sp>
      <p:pic>
        <p:nvPicPr>
          <p:cNvPr id="4" name="Picture 2" descr="C:\Documents and Settings\kjarboe\Local Settings\Temporary Internet Files\Content.IE5\0T1S3M3S\MCj04348210000[1].png"/>
          <p:cNvPicPr>
            <a:picLocks noChangeAspect="1" noChangeArrowheads="1"/>
          </p:cNvPicPr>
          <p:nvPr/>
        </p:nvPicPr>
        <p:blipFill>
          <a:blip r:embed="rId3" cstate="print"/>
          <a:srcRect/>
          <a:stretch>
            <a:fillRect/>
          </a:stretch>
        </p:blipFill>
        <p:spPr bwMode="auto">
          <a:xfrm>
            <a:off x="9703179" y="4392505"/>
            <a:ext cx="1380744" cy="1380744"/>
          </a:xfrm>
          <a:prstGeom prst="rect">
            <a:avLst/>
          </a:prstGeom>
          <a:noFill/>
        </p:spPr>
      </p:pic>
      <p:pic>
        <p:nvPicPr>
          <p:cNvPr id="7" name="Picture 6">
            <a:extLst>
              <a:ext uri="{FF2B5EF4-FFF2-40B4-BE49-F238E27FC236}">
                <a16:creationId xmlns:a16="http://schemas.microsoft.com/office/drawing/2014/main" id="{C4CA2316-9818-4970-8810-21EA31234A29}"/>
              </a:ext>
            </a:extLst>
          </p:cNvPr>
          <p:cNvPicPr>
            <a:picLocks noChangeAspect="1"/>
          </p:cNvPicPr>
          <p:nvPr/>
        </p:nvPicPr>
        <p:blipFill>
          <a:blip r:embed="rId4"/>
          <a:stretch>
            <a:fillRect/>
          </a:stretch>
        </p:blipFill>
        <p:spPr>
          <a:xfrm>
            <a:off x="6015790" y="930652"/>
            <a:ext cx="3965608" cy="444288"/>
          </a:xfrm>
          <a:prstGeom prst="rect">
            <a:avLst/>
          </a:prstGeom>
        </p:spPr>
      </p:pic>
    </p:spTree>
    <p:extLst>
      <p:ext uri="{BB962C8B-B14F-4D97-AF65-F5344CB8AC3E}">
        <p14:creationId xmlns:p14="http://schemas.microsoft.com/office/powerpoint/2010/main" val="3650810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8232" y="2293575"/>
            <a:ext cx="10219766" cy="2932417"/>
          </a:xfrm>
        </p:spPr>
        <p:txBody>
          <a:bodyPr>
            <a:normAutofit/>
          </a:bodyPr>
          <a:lstStyle/>
          <a:p>
            <a:pPr>
              <a:lnSpc>
                <a:spcPct val="90000"/>
              </a:lnSpc>
              <a:buFont typeface="Arial" pitchFamily="34" charset="0"/>
              <a:buChar char="•"/>
            </a:pPr>
            <a:r>
              <a:rPr lang="en-US" sz="2000" dirty="0">
                <a:latin typeface="Century Gothic" panose="020B0502020202020204" pitchFamily="34" charset="0"/>
              </a:rPr>
              <a:t>Deductible on Class 2 &amp; 3 services of $50 individual / $150 family.</a:t>
            </a:r>
          </a:p>
          <a:p>
            <a:pPr>
              <a:lnSpc>
                <a:spcPct val="90000"/>
              </a:lnSpc>
              <a:buFont typeface="Arial" pitchFamily="34" charset="0"/>
              <a:buChar char="•"/>
            </a:pPr>
            <a:endParaRPr lang="en-US" sz="2000" dirty="0">
              <a:latin typeface="Century Gothic" panose="020B0502020202020204" pitchFamily="34" charset="0"/>
            </a:endParaRPr>
          </a:p>
          <a:p>
            <a:pPr>
              <a:lnSpc>
                <a:spcPct val="90000"/>
              </a:lnSpc>
              <a:buFont typeface="Arial" pitchFamily="34" charset="0"/>
              <a:buChar char="•"/>
            </a:pPr>
            <a:r>
              <a:rPr lang="en-US" sz="2000" dirty="0">
                <a:latin typeface="Century Gothic" panose="020B0502020202020204" pitchFamily="34" charset="0"/>
              </a:rPr>
              <a:t>Non duplication of benefits applies if you have secondary insurance coverage.</a:t>
            </a:r>
          </a:p>
          <a:p>
            <a:pPr>
              <a:lnSpc>
                <a:spcPct val="90000"/>
              </a:lnSpc>
              <a:buFont typeface="Arial" pitchFamily="34" charset="0"/>
              <a:buChar char="•"/>
            </a:pPr>
            <a:endParaRPr lang="en-US" sz="2000" dirty="0">
              <a:latin typeface="Century Gothic" panose="020B0502020202020204" pitchFamily="34" charset="0"/>
            </a:endParaRPr>
          </a:p>
          <a:p>
            <a:pPr>
              <a:lnSpc>
                <a:spcPct val="90000"/>
              </a:lnSpc>
              <a:buFont typeface="Arial" pitchFamily="34" charset="0"/>
              <a:buChar char="•"/>
            </a:pPr>
            <a:r>
              <a:rPr lang="en-US" sz="2000" dirty="0">
                <a:latin typeface="Century Gothic" panose="020B0502020202020204" pitchFamily="34" charset="0"/>
              </a:rPr>
              <a:t>Reasonable &amp; customary charges apply; you’re responsible for charges above R&amp;C rates at non-network providers.</a:t>
            </a:r>
          </a:p>
          <a:p>
            <a:endParaRPr lang="en-US" dirty="0"/>
          </a:p>
        </p:txBody>
      </p:sp>
      <p:pic>
        <p:nvPicPr>
          <p:cNvPr id="4" name="Picture 2" descr="C:\Documents and Settings\kjarboe\Local Settings\Temporary Internet Files\Content.IE5\0T1S3M3S\MCj04348210000[1].png"/>
          <p:cNvPicPr>
            <a:picLocks noChangeAspect="1" noChangeArrowheads="1"/>
          </p:cNvPicPr>
          <p:nvPr/>
        </p:nvPicPr>
        <p:blipFill>
          <a:blip r:embed="rId3" cstate="print"/>
          <a:srcRect/>
          <a:stretch>
            <a:fillRect/>
          </a:stretch>
        </p:blipFill>
        <p:spPr bwMode="auto">
          <a:xfrm>
            <a:off x="10547998" y="4515130"/>
            <a:ext cx="1315771" cy="1315771"/>
          </a:xfrm>
          <a:prstGeom prst="rect">
            <a:avLst/>
          </a:prstGeom>
          <a:noFill/>
        </p:spPr>
      </p:pic>
      <p:sp>
        <p:nvSpPr>
          <p:cNvPr id="7" name="Title 6">
            <a:extLst>
              <a:ext uri="{FF2B5EF4-FFF2-40B4-BE49-F238E27FC236}">
                <a16:creationId xmlns:a16="http://schemas.microsoft.com/office/drawing/2014/main" id="{FFAE0B61-B7E7-4CC8-9ADC-468048D40A4F}"/>
              </a:ext>
            </a:extLst>
          </p:cNvPr>
          <p:cNvSpPr>
            <a:spLocks noGrp="1"/>
          </p:cNvSpPr>
          <p:nvPr>
            <p:ph type="title"/>
          </p:nvPr>
        </p:nvSpPr>
        <p:spPr>
          <a:xfrm>
            <a:off x="690283" y="827367"/>
            <a:ext cx="10515600" cy="1325563"/>
          </a:xfrm>
        </p:spPr>
        <p:txBody>
          <a:bodyPr>
            <a:normAutofit/>
          </a:bodyPr>
          <a:lstStyle/>
          <a:p>
            <a:r>
              <a:rPr lang="en-US" sz="3600" dirty="0">
                <a:solidFill>
                  <a:srgbClr val="7FBE42"/>
                </a:solidFill>
              </a:rPr>
              <a:t>Dental</a:t>
            </a:r>
          </a:p>
        </p:txBody>
      </p:sp>
      <p:pic>
        <p:nvPicPr>
          <p:cNvPr id="8" name="Picture 7">
            <a:extLst>
              <a:ext uri="{FF2B5EF4-FFF2-40B4-BE49-F238E27FC236}">
                <a16:creationId xmlns:a16="http://schemas.microsoft.com/office/drawing/2014/main" id="{26D2A33B-8941-4D69-AE84-DDF024BED525}"/>
              </a:ext>
            </a:extLst>
          </p:cNvPr>
          <p:cNvPicPr>
            <a:picLocks noChangeAspect="1"/>
          </p:cNvPicPr>
          <p:nvPr/>
        </p:nvPicPr>
        <p:blipFill>
          <a:blip r:embed="rId4"/>
          <a:stretch>
            <a:fillRect/>
          </a:stretch>
        </p:blipFill>
        <p:spPr>
          <a:xfrm>
            <a:off x="6096000" y="1180972"/>
            <a:ext cx="3965608" cy="444288"/>
          </a:xfrm>
          <a:prstGeom prst="rect">
            <a:avLst/>
          </a:prstGeom>
        </p:spPr>
      </p:pic>
    </p:spTree>
    <p:extLst>
      <p:ext uri="{BB962C8B-B14F-4D97-AF65-F5344CB8AC3E}">
        <p14:creationId xmlns:p14="http://schemas.microsoft.com/office/powerpoint/2010/main" val="2886652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E886DD-9E57-7333-FA36-242D24BA6BCE}"/>
              </a:ext>
            </a:extLst>
          </p:cNvPr>
          <p:cNvPicPr>
            <a:picLocks noChangeAspect="1"/>
          </p:cNvPicPr>
          <p:nvPr/>
        </p:nvPicPr>
        <p:blipFill>
          <a:blip r:embed="rId3"/>
          <a:stretch>
            <a:fillRect/>
          </a:stretch>
        </p:blipFill>
        <p:spPr>
          <a:xfrm>
            <a:off x="232384" y="2484234"/>
            <a:ext cx="4339616" cy="755580"/>
          </a:xfrm>
          <a:prstGeom prst="rect">
            <a:avLst/>
          </a:prstGeom>
        </p:spPr>
      </p:pic>
      <p:pic>
        <p:nvPicPr>
          <p:cNvPr id="14" name="Picture 13">
            <a:extLst>
              <a:ext uri="{FF2B5EF4-FFF2-40B4-BE49-F238E27FC236}">
                <a16:creationId xmlns:a16="http://schemas.microsoft.com/office/drawing/2014/main" id="{D24D8401-7D2E-D401-D472-AAEADD80CD07}"/>
              </a:ext>
            </a:extLst>
          </p:cNvPr>
          <p:cNvPicPr>
            <a:picLocks noChangeAspect="1"/>
          </p:cNvPicPr>
          <p:nvPr/>
        </p:nvPicPr>
        <p:blipFill>
          <a:blip r:embed="rId4"/>
          <a:stretch>
            <a:fillRect/>
          </a:stretch>
        </p:blipFill>
        <p:spPr>
          <a:xfrm>
            <a:off x="4825405" y="94593"/>
            <a:ext cx="7325710" cy="6668814"/>
          </a:xfrm>
          <a:prstGeom prst="rect">
            <a:avLst/>
          </a:prstGeom>
        </p:spPr>
      </p:pic>
    </p:spTree>
    <p:extLst>
      <p:ext uri="{BB962C8B-B14F-4D97-AF65-F5344CB8AC3E}">
        <p14:creationId xmlns:p14="http://schemas.microsoft.com/office/powerpoint/2010/main" val="37011231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90338" y="640080"/>
            <a:ext cx="3734014" cy="3566160"/>
          </a:xfrm>
        </p:spPr>
        <p:txBody>
          <a:bodyPr vert="horz" lIns="91440" tIns="45720" rIns="91440" bIns="45720" rtlCol="0" anchor="b">
            <a:normAutofit/>
          </a:bodyPr>
          <a:lstStyle/>
          <a:p>
            <a:r>
              <a:rPr lang="en-US" sz="4000" dirty="0">
                <a:solidFill>
                  <a:srgbClr val="F9B617"/>
                </a:solidFill>
              </a:rPr>
              <a:t>Vision</a:t>
            </a:r>
          </a:p>
        </p:txBody>
      </p:sp>
      <p:pic>
        <p:nvPicPr>
          <p:cNvPr id="5" name="Picture 4" descr="Eyeglasses on top of eye chart">
            <a:extLst>
              <a:ext uri="{FF2B5EF4-FFF2-40B4-BE49-F238E27FC236}">
                <a16:creationId xmlns:a16="http://schemas.microsoft.com/office/drawing/2014/main" id="{766AAB89-D5DA-4447-8F2B-22AB0A68EB2E}"/>
              </a:ext>
            </a:extLst>
          </p:cNvPr>
          <p:cNvPicPr>
            <a:picLocks noChangeAspect="1"/>
          </p:cNvPicPr>
          <p:nvPr/>
        </p:nvPicPr>
        <p:blipFill>
          <a:blip r:embed="rId3">
            <a:extLst>
              <a:ext uri="{28A0092B-C50C-407E-A947-70E740481C1C}">
                <a14:useLocalDpi xmlns:a14="http://schemas.microsoft.com/office/drawing/2010/main" val="0"/>
              </a:ext>
            </a:extLst>
          </a:blip>
          <a:srcRect l="16691" r="1669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00412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285" y="1208690"/>
            <a:ext cx="11844170" cy="4971393"/>
          </a:xfrm>
        </p:spPr>
        <p:txBody>
          <a:bodyPr>
            <a:normAutofit/>
          </a:bodyPr>
          <a:lstStyle/>
          <a:p>
            <a:pPr marL="0" indent="0">
              <a:buNone/>
            </a:pPr>
            <a:r>
              <a:rPr lang="en-US" dirty="0"/>
              <a:t>We offer two Vision plan options </a:t>
            </a:r>
          </a:p>
          <a:p>
            <a:pPr marL="0" indent="0">
              <a:buNone/>
            </a:pPr>
            <a:r>
              <a:rPr lang="en-US" sz="2000" b="1" dirty="0">
                <a:solidFill>
                  <a:srgbClr val="F9B617"/>
                </a:solidFill>
              </a:rPr>
              <a:t>   	  (see page 18 of Benefit Guide for more details).</a:t>
            </a:r>
          </a:p>
          <a:p>
            <a:pPr lvl="1"/>
            <a:r>
              <a:rPr lang="en-US" dirty="0"/>
              <a:t>Essential  </a:t>
            </a:r>
            <a:r>
              <a:rPr lang="en-US" sz="1800" dirty="0"/>
              <a:t>(glasses and contacts both covered every 12 months in this plan)</a:t>
            </a:r>
            <a:endParaRPr lang="en-US" dirty="0"/>
          </a:p>
          <a:p>
            <a:pPr lvl="2"/>
            <a:r>
              <a:rPr lang="en-US" sz="1800" dirty="0"/>
              <a:t>$10 co pay for eye exam and dilation</a:t>
            </a:r>
          </a:p>
          <a:p>
            <a:pPr lvl="2"/>
            <a:r>
              <a:rPr lang="en-US" sz="1800" dirty="0"/>
              <a:t>$130 frame allowance</a:t>
            </a:r>
          </a:p>
          <a:p>
            <a:pPr lvl="2"/>
            <a:r>
              <a:rPr lang="en-US" sz="1800" dirty="0"/>
              <a:t>Standard Plastic Lenses - $20 co pay</a:t>
            </a:r>
          </a:p>
          <a:p>
            <a:pPr lvl="2"/>
            <a:r>
              <a:rPr lang="en-US" sz="1800" dirty="0"/>
              <a:t>Contact Lens - $130 allowance</a:t>
            </a:r>
          </a:p>
          <a:p>
            <a:pPr lvl="2"/>
            <a:endParaRPr lang="en-US" sz="1800" dirty="0"/>
          </a:p>
          <a:p>
            <a:pPr lvl="1"/>
            <a:r>
              <a:rPr lang="en-US" dirty="0"/>
              <a:t>Enhanced  </a:t>
            </a:r>
            <a:r>
              <a:rPr lang="en-US" sz="2000" dirty="0"/>
              <a:t>(glasses or contacts but not both covered in this plan)</a:t>
            </a:r>
          </a:p>
          <a:p>
            <a:pPr lvl="2"/>
            <a:r>
              <a:rPr lang="en-US" sz="1800" dirty="0"/>
              <a:t>$0 co pay for eye exam and dilation  </a:t>
            </a:r>
          </a:p>
          <a:p>
            <a:pPr lvl="2"/>
            <a:r>
              <a:rPr lang="en-US" sz="1800" dirty="0"/>
              <a:t>$200 frame allowance</a:t>
            </a:r>
          </a:p>
          <a:p>
            <a:pPr lvl="2"/>
            <a:r>
              <a:rPr lang="en-US" sz="1800" dirty="0"/>
              <a:t>Standard Plastic Lenses - $10 co pay </a:t>
            </a:r>
          </a:p>
          <a:p>
            <a:pPr lvl="2"/>
            <a:r>
              <a:rPr lang="en-US" sz="1800" dirty="0"/>
              <a:t>Contact Lens - $160 allowance </a:t>
            </a:r>
          </a:p>
        </p:txBody>
      </p:sp>
      <p:pic>
        <p:nvPicPr>
          <p:cNvPr id="5" name="Picture 4"/>
          <p:cNvPicPr>
            <a:picLocks noChangeAspect="1"/>
          </p:cNvPicPr>
          <p:nvPr/>
        </p:nvPicPr>
        <p:blipFill>
          <a:blip r:embed="rId3"/>
          <a:stretch>
            <a:fillRect/>
          </a:stretch>
        </p:blipFill>
        <p:spPr>
          <a:xfrm>
            <a:off x="9636550" y="3080084"/>
            <a:ext cx="2155722" cy="1407281"/>
          </a:xfrm>
          <a:prstGeom prst="rect">
            <a:avLst/>
          </a:prstGeom>
        </p:spPr>
      </p:pic>
      <p:sp>
        <p:nvSpPr>
          <p:cNvPr id="7" name="Title 6">
            <a:extLst>
              <a:ext uri="{FF2B5EF4-FFF2-40B4-BE49-F238E27FC236}">
                <a16:creationId xmlns:a16="http://schemas.microsoft.com/office/drawing/2014/main" id="{A32A97CA-2B1D-4344-924A-A69FD01D6CA0}"/>
              </a:ext>
            </a:extLst>
          </p:cNvPr>
          <p:cNvSpPr>
            <a:spLocks noGrp="1"/>
          </p:cNvSpPr>
          <p:nvPr>
            <p:ph type="title"/>
          </p:nvPr>
        </p:nvSpPr>
        <p:spPr>
          <a:xfrm>
            <a:off x="4724116" y="300956"/>
            <a:ext cx="4307589" cy="805949"/>
          </a:xfrm>
        </p:spPr>
        <p:txBody>
          <a:bodyPr>
            <a:normAutofit/>
          </a:bodyPr>
          <a:lstStyle/>
          <a:p>
            <a:r>
              <a:rPr lang="en-US" b="1" dirty="0">
                <a:ln>
                  <a:solidFill>
                    <a:schemeClr val="tx1"/>
                  </a:solidFill>
                </a:ln>
                <a:solidFill>
                  <a:schemeClr val="accent5">
                    <a:lumMod val="75000"/>
                  </a:schemeClr>
                </a:solidFill>
                <a:latin typeface="Calibri Light" panose="020F0302020204030204" pitchFamily="34" charset="0"/>
                <a:cs typeface="Calibri Light" panose="020F0302020204030204" pitchFamily="34" charset="0"/>
              </a:rPr>
              <a:t>VISION</a:t>
            </a:r>
          </a:p>
        </p:txBody>
      </p:sp>
    </p:spTree>
    <p:extLst>
      <p:ext uri="{BB962C8B-B14F-4D97-AF65-F5344CB8AC3E}">
        <p14:creationId xmlns:p14="http://schemas.microsoft.com/office/powerpoint/2010/main" val="3851957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43288" y="2028606"/>
            <a:ext cx="10905423" cy="4543353"/>
          </a:xfrm>
        </p:spPr>
        <p:txBody>
          <a:bodyPr/>
          <a:lstStyle/>
          <a:p>
            <a:pPr>
              <a:buFont typeface="Arial" pitchFamily="34" charset="0"/>
              <a:buChar char="•"/>
            </a:pPr>
            <a:r>
              <a:rPr lang="en-US" sz="2000" dirty="0"/>
              <a:t>To better protect your personal health information and comply with HIPAA privacy rules,  any questions regarding </a:t>
            </a:r>
            <a:r>
              <a:rPr lang="en-US" sz="2000" dirty="0">
                <a:solidFill>
                  <a:srgbClr val="2A6EA4"/>
                </a:solidFill>
              </a:rPr>
              <a:t>Health, Dental and Vision plans must be initially directed to Anthem, Delta Dental, Eye Med.  </a:t>
            </a:r>
            <a:r>
              <a:rPr lang="en-US" sz="2000" dirty="0"/>
              <a:t>If unable to resolve issue or get questions answered, contact </a:t>
            </a:r>
            <a:r>
              <a:rPr lang="en-US" sz="2000" dirty="0">
                <a:solidFill>
                  <a:srgbClr val="2A6EA4"/>
                </a:solidFill>
              </a:rPr>
              <a:t>Amy Gilbert or Denise Truelove </a:t>
            </a:r>
            <a:r>
              <a:rPr lang="en-US" sz="2000" dirty="0"/>
              <a:t>rather than your HR department.</a:t>
            </a:r>
          </a:p>
          <a:p>
            <a:pPr marL="0" indent="0">
              <a:buNone/>
            </a:pPr>
            <a:endParaRPr lang="en-US" sz="2000" dirty="0"/>
          </a:p>
          <a:p>
            <a:pPr>
              <a:buFont typeface="Arial" pitchFamily="34" charset="0"/>
              <a:buChar char="•"/>
            </a:pPr>
            <a:r>
              <a:rPr lang="en-US" sz="2000" dirty="0"/>
              <a:t>Questions regarding Short or Long Term Disability, Family Medical Leave, Worker’s Compensation, Retirement Plan or leaves of absence should go through your HR department as they do today. </a:t>
            </a:r>
          </a:p>
        </p:txBody>
      </p:sp>
      <p:sp>
        <p:nvSpPr>
          <p:cNvPr id="3" name="Title 2">
            <a:extLst>
              <a:ext uri="{FF2B5EF4-FFF2-40B4-BE49-F238E27FC236}">
                <a16:creationId xmlns:a16="http://schemas.microsoft.com/office/drawing/2014/main" id="{111B6F87-E2F5-4B99-AA38-9ADC6919A996}"/>
              </a:ext>
            </a:extLst>
          </p:cNvPr>
          <p:cNvSpPr>
            <a:spLocks noGrp="1"/>
          </p:cNvSpPr>
          <p:nvPr>
            <p:ph type="title"/>
          </p:nvPr>
        </p:nvSpPr>
        <p:spPr>
          <a:xfrm>
            <a:off x="491691" y="703043"/>
            <a:ext cx="10515600" cy="1325563"/>
          </a:xfrm>
        </p:spPr>
        <p:txBody>
          <a:bodyPr/>
          <a:lstStyle/>
          <a:p>
            <a:r>
              <a:rPr lang="en-US" dirty="0">
                <a:solidFill>
                  <a:srgbClr val="2A6EA4"/>
                </a:solidFill>
              </a:rPr>
              <a:t>HIPPA Reminder</a:t>
            </a:r>
          </a:p>
        </p:txBody>
      </p:sp>
    </p:spTree>
    <p:extLst>
      <p:ext uri="{BB962C8B-B14F-4D97-AF65-F5344CB8AC3E}">
        <p14:creationId xmlns:p14="http://schemas.microsoft.com/office/powerpoint/2010/main" val="2754944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263" y="1433660"/>
            <a:ext cx="12647596" cy="2003561"/>
          </a:xfrm>
        </p:spPr>
        <p:txBody>
          <a:bodyPr>
            <a:normAutofit fontScale="90000"/>
          </a:bodyPr>
          <a:lstStyle/>
          <a:p>
            <a:r>
              <a:rPr lang="en-US" sz="4000" dirty="0">
                <a:latin typeface="Century Gothic" panose="020B0502020202020204" pitchFamily="34" charset="0"/>
              </a:rPr>
              <a:t>Voluntary Benefits:</a:t>
            </a:r>
            <a:br>
              <a:rPr lang="en-US" sz="4000" dirty="0">
                <a:solidFill>
                  <a:srgbClr val="C00000"/>
                </a:solidFill>
                <a:latin typeface="Century Gothic" panose="020B0502020202020204" pitchFamily="34" charset="0"/>
              </a:rPr>
            </a:br>
            <a:br>
              <a:rPr lang="en-US" sz="4000" dirty="0">
                <a:solidFill>
                  <a:srgbClr val="C00000"/>
                </a:solidFill>
                <a:latin typeface="Century Gothic" panose="020B0502020202020204" pitchFamily="34" charset="0"/>
              </a:rPr>
            </a:br>
            <a:r>
              <a:rPr lang="en-US" sz="2700" dirty="0">
                <a:latin typeface="Century Gothic" panose="020B0502020202020204" pitchFamily="34" charset="0"/>
              </a:rPr>
              <a:t>Accident Insurance, Group Critical Illness &amp; Hospital Indemnity</a:t>
            </a:r>
            <a:br>
              <a:rPr lang="en-US" sz="4000" dirty="0">
                <a:solidFill>
                  <a:srgbClr val="C00000"/>
                </a:solidFill>
                <a:latin typeface="Century Gothic" panose="020B0502020202020204" pitchFamily="34" charset="0"/>
              </a:rPr>
            </a:br>
            <a:br>
              <a:rPr lang="en-US" sz="4000" dirty="0">
                <a:latin typeface="+mn-lt"/>
              </a:rPr>
            </a:br>
            <a:br>
              <a:rPr lang="en-US" sz="4000" dirty="0">
                <a:latin typeface="+mn-lt"/>
              </a:rPr>
            </a:br>
            <a:endParaRPr lang="en-US" sz="4000" dirty="0">
              <a:latin typeface="+mn-lt"/>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7772"/>
          <a:stretch/>
        </p:blipFill>
        <p:spPr>
          <a:xfrm>
            <a:off x="3243446" y="2904742"/>
            <a:ext cx="5705108" cy="2519598"/>
          </a:xfrm>
          <a:prstGeom prst="rect">
            <a:avLst/>
          </a:prstGeom>
        </p:spPr>
      </p:pic>
      <p:sp>
        <p:nvSpPr>
          <p:cNvPr id="4" name="Title 1">
            <a:extLst>
              <a:ext uri="{FF2B5EF4-FFF2-40B4-BE49-F238E27FC236}">
                <a16:creationId xmlns:a16="http://schemas.microsoft.com/office/drawing/2014/main" id="{BCA52FB2-45C7-42D8-A921-86348D8B2E63}"/>
              </a:ext>
            </a:extLst>
          </p:cNvPr>
          <p:cNvSpPr txBox="1">
            <a:spLocks/>
          </p:cNvSpPr>
          <p:nvPr/>
        </p:nvSpPr>
        <p:spPr bwMode="auto">
          <a:xfrm>
            <a:off x="2271255" y="401306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Arial" charset="0"/>
              </a:defRPr>
            </a:lvl2pPr>
            <a:lvl3pPr algn="ctr" rtl="0" eaLnBrk="1" fontAlgn="base" hangingPunct="1">
              <a:spcBef>
                <a:spcPct val="0"/>
              </a:spcBef>
              <a:spcAft>
                <a:spcPct val="0"/>
              </a:spcAft>
              <a:defRPr sz="3300">
                <a:solidFill>
                  <a:schemeClr val="tx1"/>
                </a:solidFill>
                <a:latin typeface="Arial" charset="0"/>
              </a:defRPr>
            </a:lvl3pPr>
            <a:lvl4pPr algn="ctr" rtl="0" eaLnBrk="1" fontAlgn="base" hangingPunct="1">
              <a:spcBef>
                <a:spcPct val="0"/>
              </a:spcBef>
              <a:spcAft>
                <a:spcPct val="0"/>
              </a:spcAft>
              <a:defRPr sz="3300">
                <a:solidFill>
                  <a:schemeClr val="tx1"/>
                </a:solidFill>
                <a:latin typeface="Arial" charset="0"/>
              </a:defRPr>
            </a:lvl4pPr>
            <a:lvl5pPr algn="ctr" rtl="0" eaLnBrk="1" fontAlgn="base" hangingPunct="1">
              <a:spcBef>
                <a:spcPct val="0"/>
              </a:spcBef>
              <a:spcAft>
                <a:spcPct val="0"/>
              </a:spcAft>
              <a:defRPr sz="3300">
                <a:solidFill>
                  <a:schemeClr val="tx1"/>
                </a:solidFill>
                <a:latin typeface="Arial"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a:lstStyle>
          <a:p>
            <a:endParaRPr lang="en-US" sz="2800" b="1" dirty="0">
              <a:solidFill>
                <a:srgbClr val="CC0000"/>
              </a:solidFill>
            </a:endParaRPr>
          </a:p>
          <a:p>
            <a:endParaRPr lang="en-US" sz="2800" b="1" dirty="0">
              <a:solidFill>
                <a:srgbClr val="CC0000"/>
              </a:solidFill>
            </a:endParaRPr>
          </a:p>
        </p:txBody>
      </p:sp>
      <p:pic>
        <p:nvPicPr>
          <p:cNvPr id="2050" name="Picture 2">
            <a:extLst>
              <a:ext uri="{FF2B5EF4-FFF2-40B4-BE49-F238E27FC236}">
                <a16:creationId xmlns:a16="http://schemas.microsoft.com/office/drawing/2014/main" id="{04334EA6-12A4-4CB8-8119-62867BF83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8554" y="372221"/>
            <a:ext cx="2876520" cy="971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43222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77571"/>
            <a:ext cx="10515600" cy="1325563"/>
          </a:xfrm>
        </p:spPr>
        <p:txBody>
          <a:bodyPr/>
          <a:lstStyle/>
          <a:p>
            <a:pPr algn="ctr"/>
            <a:r>
              <a:rPr lang="en-US" dirty="0">
                <a:solidFill>
                  <a:srgbClr val="FFD500"/>
                </a:solidFill>
              </a:rPr>
              <a:t>Group Accident</a:t>
            </a:r>
          </a:p>
        </p:txBody>
      </p:sp>
      <p:sp>
        <p:nvSpPr>
          <p:cNvPr id="8" name="Content Placeholder 2">
            <a:extLst>
              <a:ext uri="{FF2B5EF4-FFF2-40B4-BE49-F238E27FC236}">
                <a16:creationId xmlns:a16="http://schemas.microsoft.com/office/drawing/2014/main" id="{BEFBBA97-B204-468B-81C5-0DAB1398A8A2}"/>
              </a:ext>
            </a:extLst>
          </p:cNvPr>
          <p:cNvSpPr txBox="1">
            <a:spLocks/>
          </p:cNvSpPr>
          <p:nvPr/>
        </p:nvSpPr>
        <p:spPr>
          <a:xfrm>
            <a:off x="688607" y="1315333"/>
            <a:ext cx="10814785" cy="53701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Accident Insurance doesn’t replace your medical coverage; instead, it complements it. The benefit payments don’t </a:t>
            </a:r>
            <a:r>
              <a:rPr lang="en-US" sz="1400" i="1" dirty="0"/>
              <a:t>go out </a:t>
            </a:r>
            <a:r>
              <a:rPr lang="en-US" sz="1400" dirty="0"/>
              <a:t>to pay for medical bills or treatments you may need, instead they </a:t>
            </a:r>
            <a:r>
              <a:rPr lang="en-US" sz="1400" i="1" dirty="0"/>
              <a:t>come in</a:t>
            </a:r>
            <a:r>
              <a:rPr lang="en-US" sz="1400" dirty="0"/>
              <a:t>—directly to you—to be used however you’d like</a:t>
            </a:r>
            <a:r>
              <a:rPr lang="en-US" sz="1800" dirty="0"/>
              <a:t>. </a:t>
            </a:r>
            <a:r>
              <a:rPr lang="en-US" sz="1400" dirty="0"/>
              <a:t>There are two plans offered the High and the Low Plan.  See page 24 of the New Hire Guide for more details.</a:t>
            </a:r>
          </a:p>
        </p:txBody>
      </p:sp>
      <p:grpSp>
        <p:nvGrpSpPr>
          <p:cNvPr id="9" name="Group 8">
            <a:extLst>
              <a:ext uri="{FF2B5EF4-FFF2-40B4-BE49-F238E27FC236}">
                <a16:creationId xmlns:a16="http://schemas.microsoft.com/office/drawing/2014/main" id="{851B96D3-A4BD-414B-A4C2-7096AEFDCD47}"/>
              </a:ext>
            </a:extLst>
          </p:cNvPr>
          <p:cNvGrpSpPr/>
          <p:nvPr/>
        </p:nvGrpSpPr>
        <p:grpSpPr>
          <a:xfrm>
            <a:off x="1455962" y="2087343"/>
            <a:ext cx="3898051" cy="3723044"/>
            <a:chOff x="616067" y="2116355"/>
            <a:chExt cx="3840479" cy="3382625"/>
          </a:xfrm>
        </p:grpSpPr>
        <p:sp>
          <p:nvSpPr>
            <p:cNvPr id="10" name="Down Arrow Callout 12">
              <a:extLst>
                <a:ext uri="{FF2B5EF4-FFF2-40B4-BE49-F238E27FC236}">
                  <a16:creationId xmlns:a16="http://schemas.microsoft.com/office/drawing/2014/main" id="{B257CE0B-A48E-4A1D-B61C-FC3BBF7B64EC}"/>
                </a:ext>
              </a:extLst>
            </p:cNvPr>
            <p:cNvSpPr/>
            <p:nvPr/>
          </p:nvSpPr>
          <p:spPr>
            <a:xfrm>
              <a:off x="616067" y="2116355"/>
              <a:ext cx="3840479" cy="984365"/>
            </a:xfrm>
            <a:prstGeom prst="downArrowCallout">
              <a:avLst>
                <a:gd name="adj1" fmla="val 26307"/>
                <a:gd name="adj2" fmla="val 36764"/>
                <a:gd name="adj3" fmla="val 25000"/>
                <a:gd name="adj4" fmla="val 64977"/>
              </a:avLst>
            </a:pr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0" rIns="182880" bIns="0" rtlCol="0" anchor="ctr"/>
            <a:lstStyle/>
            <a:p>
              <a:pPr algn="ctr"/>
              <a:r>
                <a:rPr lang="en-US" altLang="en-US" sz="1200" dirty="0">
                  <a:solidFill>
                    <a:srgbClr val="000000">
                      <a:alpha val="80000"/>
                    </a:srgbClr>
                  </a:solidFill>
                  <a:cs typeface="Arial" panose="020B0604020202020204" pitchFamily="34" charset="0"/>
                </a:rPr>
                <a:t>These benefits can be used for </a:t>
              </a:r>
            </a:p>
            <a:p>
              <a:pPr algn="ctr"/>
              <a:r>
                <a:rPr lang="en-US" altLang="en-US" sz="1200" dirty="0">
                  <a:solidFill>
                    <a:srgbClr val="000000">
                      <a:alpha val="80000"/>
                    </a:srgbClr>
                  </a:solidFill>
                  <a:cs typeface="Arial" panose="020B0604020202020204" pitchFamily="34" charset="0"/>
                </a:rPr>
                <a:t>any purpose, such as:</a:t>
              </a:r>
            </a:p>
          </p:txBody>
        </p:sp>
        <p:sp>
          <p:nvSpPr>
            <p:cNvPr id="11" name="Rectangle 10">
              <a:extLst>
                <a:ext uri="{FF2B5EF4-FFF2-40B4-BE49-F238E27FC236}">
                  <a16:creationId xmlns:a16="http://schemas.microsoft.com/office/drawing/2014/main" id="{3917A9F8-882C-438E-AEA8-B62253466D90}"/>
                </a:ext>
              </a:extLst>
            </p:cNvPr>
            <p:cNvSpPr/>
            <p:nvPr/>
          </p:nvSpPr>
          <p:spPr>
            <a:xfrm>
              <a:off x="616067" y="3036214"/>
              <a:ext cx="3840479" cy="2462766"/>
            </a:xfrm>
            <a:prstGeom prst="rect">
              <a:avLst/>
            </a:pr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274320" tIns="137160" rIns="274320" bIns="137160" rtlCol="0" anchor="t"/>
            <a:lstStyle/>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Lost time from work</a:t>
              </a:r>
            </a:p>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Mortgage/rent/utilities</a:t>
              </a:r>
            </a:p>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Co-pays/deductibles/coinsurance</a:t>
              </a:r>
            </a:p>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Home healthcare costs</a:t>
              </a:r>
            </a:p>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Childcare expenses</a:t>
              </a:r>
            </a:p>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House-cleaning expenses</a:t>
              </a:r>
            </a:p>
            <a:p>
              <a:pPr marL="283464" lvl="1" indent="-192024">
                <a:spcBef>
                  <a:spcPts val="600"/>
                </a:spcBef>
                <a:buClr>
                  <a:schemeClr val="tx2"/>
                </a:buClr>
                <a:buFont typeface="Arial"/>
                <a:buChar char="•"/>
              </a:pPr>
              <a:r>
                <a:rPr lang="en-US" altLang="en-US" sz="1200" dirty="0">
                  <a:solidFill>
                    <a:srgbClr val="000000">
                      <a:alpha val="80000"/>
                    </a:srgbClr>
                  </a:solidFill>
                  <a:cs typeface="Arial" panose="020B0604020202020204" pitchFamily="34" charset="0"/>
                </a:rPr>
                <a:t>Everyday expenses like groceries</a:t>
              </a:r>
            </a:p>
          </p:txBody>
        </p:sp>
      </p:grpSp>
      <p:grpSp>
        <p:nvGrpSpPr>
          <p:cNvPr id="12" name="Group 11">
            <a:extLst>
              <a:ext uri="{FF2B5EF4-FFF2-40B4-BE49-F238E27FC236}">
                <a16:creationId xmlns:a16="http://schemas.microsoft.com/office/drawing/2014/main" id="{8C9D44CB-58CE-4D4D-8BED-76D09A85E152}"/>
              </a:ext>
            </a:extLst>
          </p:cNvPr>
          <p:cNvGrpSpPr/>
          <p:nvPr/>
        </p:nvGrpSpPr>
        <p:grpSpPr>
          <a:xfrm>
            <a:off x="6429360" y="2087343"/>
            <a:ext cx="3998685" cy="3669543"/>
            <a:chOff x="4580468" y="2152386"/>
            <a:chExt cx="3919986" cy="3587989"/>
          </a:xfrm>
        </p:grpSpPr>
        <p:sp>
          <p:nvSpPr>
            <p:cNvPr id="13" name="Down Arrow Callout 10">
              <a:extLst>
                <a:ext uri="{FF2B5EF4-FFF2-40B4-BE49-F238E27FC236}">
                  <a16:creationId xmlns:a16="http://schemas.microsoft.com/office/drawing/2014/main" id="{D0830E33-8734-4DBC-836E-1C2FD69BF143}"/>
                </a:ext>
              </a:extLst>
            </p:cNvPr>
            <p:cNvSpPr/>
            <p:nvPr/>
          </p:nvSpPr>
          <p:spPr>
            <a:xfrm>
              <a:off x="4580468" y="2152386"/>
              <a:ext cx="3840479" cy="1020579"/>
            </a:xfrm>
            <a:prstGeom prst="downArrowCallout">
              <a:avLst>
                <a:gd name="adj1" fmla="val 26307"/>
                <a:gd name="adj2" fmla="val 36764"/>
                <a:gd name="adj3" fmla="val 25000"/>
                <a:gd name="adj4" fmla="val 64977"/>
              </a:avLst>
            </a:pr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0" rIns="182880" bIns="0" rtlCol="0" anchor="ctr"/>
            <a:lstStyle/>
            <a:p>
              <a:pPr algn="ctr"/>
              <a:r>
                <a:rPr lang="en-US" altLang="en-US" sz="1200" dirty="0">
                  <a:solidFill>
                    <a:srgbClr val="000000">
                      <a:alpha val="80000"/>
                    </a:srgbClr>
                  </a:solidFill>
                  <a:cs typeface="Arial" panose="020B0604020202020204" pitchFamily="34" charset="0"/>
                </a:rPr>
                <a:t>Benefits are available for, but not limited to:</a:t>
              </a:r>
            </a:p>
          </p:txBody>
        </p:sp>
        <p:sp>
          <p:nvSpPr>
            <p:cNvPr id="14" name="Rectangle 13">
              <a:extLst>
                <a:ext uri="{FF2B5EF4-FFF2-40B4-BE49-F238E27FC236}">
                  <a16:creationId xmlns:a16="http://schemas.microsoft.com/office/drawing/2014/main" id="{BE04041C-7C97-46E0-9F58-78E112CB82F1}"/>
                </a:ext>
              </a:extLst>
            </p:cNvPr>
            <p:cNvSpPr/>
            <p:nvPr/>
          </p:nvSpPr>
          <p:spPr>
            <a:xfrm>
              <a:off x="4659975" y="3099280"/>
              <a:ext cx="3840479" cy="2641095"/>
            </a:xfrm>
            <a:prstGeom prst="rect">
              <a:avLst/>
            </a:pr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274320" tIns="137160" rIns="274320" bIns="137160" rtlCol="0" anchor="t"/>
            <a:lstStyle/>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Surgery</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Hospital admission / confinement</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Emergency Room Treatment</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X-ray</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Lodging / Transportation</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Medical equipment</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Physical or occupational therapy</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Concussion</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Dislocations</a:t>
              </a:r>
            </a:p>
            <a:p>
              <a:pPr marL="283464" lvl="1" indent="-192024">
                <a:spcBef>
                  <a:spcPts val="600"/>
                </a:spcBef>
                <a:buClr>
                  <a:schemeClr val="tx2"/>
                </a:buClr>
                <a:buFont typeface="Arial"/>
                <a:buChar char="•"/>
              </a:pPr>
              <a:r>
                <a:rPr lang="en-US" sz="1200" dirty="0">
                  <a:solidFill>
                    <a:srgbClr val="000000">
                      <a:alpha val="80000"/>
                    </a:srgbClr>
                  </a:solidFill>
                  <a:latin typeface="+mj-lt"/>
                  <a:cs typeface="Arial" panose="020B0604020202020204" pitchFamily="34" charset="0"/>
                </a:rPr>
                <a:t>Fractures</a:t>
              </a:r>
            </a:p>
          </p:txBody>
        </p:sp>
      </p:grpSp>
      <p:pic>
        <p:nvPicPr>
          <p:cNvPr id="15" name="Picture 2">
            <a:extLst>
              <a:ext uri="{FF2B5EF4-FFF2-40B4-BE49-F238E27FC236}">
                <a16:creationId xmlns:a16="http://schemas.microsoft.com/office/drawing/2014/main" id="{B5A6ECF0-4C4C-4AD3-8859-66FCF7B91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6835" y="100550"/>
            <a:ext cx="2423156" cy="818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162312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A52B01-BBC7-40FA-9CF7-197B56C7A21D}"/>
              </a:ext>
            </a:extLst>
          </p:cNvPr>
          <p:cNvSpPr/>
          <p:nvPr/>
        </p:nvSpPr>
        <p:spPr>
          <a:xfrm>
            <a:off x="838200" y="2590149"/>
            <a:ext cx="10515600" cy="2092881"/>
          </a:xfrm>
          <a:prstGeom prst="rect">
            <a:avLst/>
          </a:prstGeom>
        </p:spPr>
        <p:txBody>
          <a:bodyPr wrap="square">
            <a:spAutoFit/>
          </a:bodyPr>
          <a:lstStyle/>
          <a:p>
            <a:pPr lvl="0"/>
            <a:r>
              <a:rPr lang="en-US" sz="2000" dirty="0">
                <a:solidFill>
                  <a:srgbClr val="000000"/>
                </a:solidFill>
              </a:rPr>
              <a:t>If your accident occurs while participating in an organized sporting activity as defined in the certificate, the Accident Hospital Care, Accident Care or Common Injuries benefit will be increased by 25%, to a maximum additional benefit of $1000.</a:t>
            </a:r>
          </a:p>
          <a:p>
            <a:pPr lvl="0"/>
            <a:endParaRPr lang="en-US" sz="2000" dirty="0">
              <a:solidFill>
                <a:srgbClr val="000000"/>
              </a:solidFill>
            </a:endParaRPr>
          </a:p>
          <a:p>
            <a:pPr marL="285750" indent="-285750">
              <a:spcBef>
                <a:spcPts val="1200"/>
              </a:spcBef>
              <a:buClr>
                <a:srgbClr val="F58000"/>
              </a:buClr>
              <a:buFont typeface="Arial" panose="020B0604020202020204" pitchFamily="34" charset="0"/>
              <a:buChar char="•"/>
            </a:pPr>
            <a:r>
              <a:rPr lang="en-US" sz="2000" dirty="0">
                <a:solidFill>
                  <a:srgbClr val="000000"/>
                </a:solidFill>
              </a:rPr>
              <a:t>If your spouse and/or children are covered for Accident Insurance, their coverage includes this benefit.</a:t>
            </a:r>
          </a:p>
        </p:txBody>
      </p:sp>
      <p:pic>
        <p:nvPicPr>
          <p:cNvPr id="8" name="Picture 2">
            <a:extLst>
              <a:ext uri="{FF2B5EF4-FFF2-40B4-BE49-F238E27FC236}">
                <a16:creationId xmlns:a16="http://schemas.microsoft.com/office/drawing/2014/main" id="{9DCAF56E-96AB-49F7-A2B0-3E0FEAD50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116" y="111220"/>
            <a:ext cx="2817298" cy="951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9" name="Title 1">
            <a:extLst>
              <a:ext uri="{FF2B5EF4-FFF2-40B4-BE49-F238E27FC236}">
                <a16:creationId xmlns:a16="http://schemas.microsoft.com/office/drawing/2014/main" id="{6B17255C-60D7-4D3A-A764-130FC593B407}"/>
              </a:ext>
            </a:extLst>
          </p:cNvPr>
          <p:cNvSpPr>
            <a:spLocks noGrp="1"/>
          </p:cNvSpPr>
          <p:nvPr>
            <p:ph type="title"/>
          </p:nvPr>
        </p:nvSpPr>
        <p:spPr>
          <a:xfrm>
            <a:off x="838200" y="528488"/>
            <a:ext cx="10515600" cy="1325563"/>
          </a:xfrm>
        </p:spPr>
        <p:txBody>
          <a:bodyPr/>
          <a:lstStyle/>
          <a:p>
            <a:pPr algn="ctr"/>
            <a:r>
              <a:rPr lang="en-US" dirty="0">
                <a:solidFill>
                  <a:srgbClr val="FFD500"/>
                </a:solidFill>
              </a:rPr>
              <a:t>Group Accident</a:t>
            </a:r>
          </a:p>
        </p:txBody>
      </p:sp>
      <p:sp>
        <p:nvSpPr>
          <p:cNvPr id="10" name="Title 1">
            <a:extLst>
              <a:ext uri="{FF2B5EF4-FFF2-40B4-BE49-F238E27FC236}">
                <a16:creationId xmlns:a16="http://schemas.microsoft.com/office/drawing/2014/main" id="{7B3D2DC0-7B86-45F3-B9FC-739618434206}"/>
              </a:ext>
            </a:extLst>
          </p:cNvPr>
          <p:cNvSpPr txBox="1">
            <a:spLocks/>
          </p:cNvSpPr>
          <p:nvPr/>
        </p:nvSpPr>
        <p:spPr>
          <a:xfrm>
            <a:off x="838200" y="1854051"/>
            <a:ext cx="10515600" cy="456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FFD500"/>
                </a:solidFill>
              </a:rPr>
              <a:t>Sports Accident Benefit</a:t>
            </a:r>
          </a:p>
        </p:txBody>
      </p:sp>
    </p:spTree>
    <p:extLst>
      <p:ext uri="{BB962C8B-B14F-4D97-AF65-F5344CB8AC3E}">
        <p14:creationId xmlns:p14="http://schemas.microsoft.com/office/powerpoint/2010/main" val="2189765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5593" y="2113548"/>
            <a:ext cx="11640813" cy="4343400"/>
          </a:xfrm>
        </p:spPr>
        <p:txBody>
          <a:bodyPr>
            <a:noAutofit/>
          </a:bodyPr>
          <a:lstStyle/>
          <a:p>
            <a:pPr>
              <a:buNone/>
            </a:pPr>
            <a:r>
              <a:rPr lang="en-US" dirty="0">
                <a:latin typeface="Century Gothic" panose="020B0502020202020204" pitchFamily="34" charset="0"/>
              </a:rPr>
              <a:t>Eligible Dependents:</a:t>
            </a:r>
          </a:p>
          <a:p>
            <a:pPr>
              <a:buFont typeface="Arial" pitchFamily="34" charset="0"/>
              <a:buChar char="•"/>
            </a:pPr>
            <a:r>
              <a:rPr lang="en-US" dirty="0">
                <a:latin typeface="Century Gothic" panose="020B0502020202020204" pitchFamily="34" charset="0"/>
              </a:rPr>
              <a:t>Children or Step-Children up to age 26  </a:t>
            </a:r>
            <a:r>
              <a:rPr lang="en-US" dirty="0">
                <a:solidFill>
                  <a:srgbClr val="00B0F0"/>
                </a:solidFill>
                <a:latin typeface="Century Gothic" panose="020B0502020202020204" pitchFamily="34" charset="0"/>
              </a:rPr>
              <a:t>(Can be covered on all plans)</a:t>
            </a:r>
          </a:p>
          <a:p>
            <a:pPr>
              <a:buFont typeface="Arial" pitchFamily="34" charset="0"/>
              <a:buChar char="•"/>
            </a:pPr>
            <a:r>
              <a:rPr lang="en-US" dirty="0">
                <a:latin typeface="Century Gothic" panose="020B0502020202020204" pitchFamily="34" charset="0"/>
              </a:rPr>
              <a:t>Any unmarried child over age 26 who is physically or mentally incapable of self-support.</a:t>
            </a:r>
          </a:p>
          <a:p>
            <a:pPr marL="0" indent="0">
              <a:buNone/>
            </a:pPr>
            <a:endParaRPr lang="en-US" dirty="0">
              <a:latin typeface="Century Gothic" panose="020B0502020202020204" pitchFamily="34" charset="0"/>
            </a:endParaRPr>
          </a:p>
          <a:p>
            <a:pPr>
              <a:buFont typeface="Arial" pitchFamily="34" charset="0"/>
              <a:buChar char="•"/>
            </a:pPr>
            <a:r>
              <a:rPr lang="en-US" b="1" dirty="0">
                <a:solidFill>
                  <a:srgbClr val="FF0000"/>
                </a:solidFill>
                <a:latin typeface="Century Gothic" panose="020B0502020202020204" pitchFamily="34" charset="0"/>
              </a:rPr>
              <a:t>Social Security Number is REQUIRED for all dependents over the age of 1 years old</a:t>
            </a:r>
          </a:p>
          <a:p>
            <a:pPr marL="0" indent="0">
              <a:buNone/>
            </a:pPr>
            <a:endParaRPr lang="en-US" dirty="0">
              <a:latin typeface="Century Gothic" panose="020B0502020202020204" pitchFamily="34" charset="0"/>
            </a:endParaRPr>
          </a:p>
        </p:txBody>
      </p:sp>
      <p:pic>
        <p:nvPicPr>
          <p:cNvPr id="7" name="Picture 6"/>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48332" y="281671"/>
            <a:ext cx="2143125" cy="2143125"/>
          </a:xfrm>
          <a:prstGeom prst="rect">
            <a:avLst/>
          </a:prstGeom>
        </p:spPr>
      </p:pic>
      <p:sp>
        <p:nvSpPr>
          <p:cNvPr id="6" name="TextBox 5">
            <a:extLst>
              <a:ext uri="{FF2B5EF4-FFF2-40B4-BE49-F238E27FC236}">
                <a16:creationId xmlns:a16="http://schemas.microsoft.com/office/drawing/2014/main" id="{31C6722D-F5E9-418F-9EEE-9F83E2AF0816}"/>
              </a:ext>
            </a:extLst>
          </p:cNvPr>
          <p:cNvSpPr txBox="1"/>
          <p:nvPr/>
        </p:nvSpPr>
        <p:spPr>
          <a:xfrm>
            <a:off x="419642" y="948552"/>
            <a:ext cx="8829668" cy="1077218"/>
          </a:xfrm>
          <a:prstGeom prst="rect">
            <a:avLst/>
          </a:prstGeom>
          <a:noFill/>
        </p:spPr>
        <p:txBody>
          <a:bodyPr wrap="square">
            <a:spAutoFit/>
          </a:bodyPr>
          <a:lstStyle/>
          <a:p>
            <a:r>
              <a:rPr lang="en-US" sz="3200" b="1" dirty="0">
                <a:solidFill>
                  <a:srgbClr val="2A6EA4"/>
                </a:solidFill>
              </a:rPr>
              <a:t>Dependent Eligibility &amp; Verification Process</a:t>
            </a:r>
          </a:p>
          <a:p>
            <a:endParaRPr lang="en-US" sz="3200" dirty="0">
              <a:solidFill>
                <a:srgbClr val="2A6EA4"/>
              </a:solidFill>
            </a:endParaRPr>
          </a:p>
        </p:txBody>
      </p:sp>
    </p:spTree>
    <p:extLst>
      <p:ext uri="{BB962C8B-B14F-4D97-AF65-F5344CB8AC3E}">
        <p14:creationId xmlns:p14="http://schemas.microsoft.com/office/powerpoint/2010/main" val="1450621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EE2953A-EB27-4D0E-A434-153C54C52E89}"/>
              </a:ext>
            </a:extLst>
          </p:cNvPr>
          <p:cNvSpPr txBox="1">
            <a:spLocks/>
          </p:cNvSpPr>
          <p:nvPr/>
        </p:nvSpPr>
        <p:spPr>
          <a:xfrm>
            <a:off x="494784" y="1217571"/>
            <a:ext cx="10515600" cy="131551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tx1">
                    <a:lumMod val="75000"/>
                    <a:lumOff val="25000"/>
                  </a:schemeClr>
                </a:solidFill>
              </a:rPr>
              <a:t>Critical Illness Insurance pays a lump-sum benefit if you are diagnosed with a covered disease or condition such as cancer, heart attack, stroke on or after your coverage effective date. The three plans offered are $10,000, $20,000 or $30,000.</a:t>
            </a:r>
            <a:endParaRPr lang="en-US" dirty="0">
              <a:solidFill>
                <a:schemeClr val="tx1">
                  <a:lumMod val="75000"/>
                  <a:lumOff val="25000"/>
                </a:schemeClr>
              </a:solidFill>
            </a:endParaRPr>
          </a:p>
          <a:p>
            <a:pPr marL="0" indent="0">
              <a:buFont typeface="Arial" panose="020B0604020202020204" pitchFamily="34" charset="0"/>
              <a:buNone/>
            </a:pPr>
            <a:r>
              <a:rPr lang="en-US" dirty="0"/>
              <a:t> </a:t>
            </a:r>
          </a:p>
        </p:txBody>
      </p:sp>
      <p:pic>
        <p:nvPicPr>
          <p:cNvPr id="9" name="Picture 2">
            <a:extLst>
              <a:ext uri="{FF2B5EF4-FFF2-40B4-BE49-F238E27FC236}">
                <a16:creationId xmlns:a16="http://schemas.microsoft.com/office/drawing/2014/main" id="{CC6658A9-7B85-4721-A96C-531DB5F0E9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9262" y="77484"/>
            <a:ext cx="2615148" cy="88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Rectangle 9">
            <a:extLst>
              <a:ext uri="{FF2B5EF4-FFF2-40B4-BE49-F238E27FC236}">
                <a16:creationId xmlns:a16="http://schemas.microsoft.com/office/drawing/2014/main" id="{58B62742-AD88-40EC-AEAB-164C20386E8D}"/>
              </a:ext>
            </a:extLst>
          </p:cNvPr>
          <p:cNvSpPr/>
          <p:nvPr/>
        </p:nvSpPr>
        <p:spPr>
          <a:xfrm>
            <a:off x="151368" y="2533084"/>
            <a:ext cx="1874224" cy="2992830"/>
          </a:xfrm>
          <a:prstGeom prst="rect">
            <a:avLst/>
          </a:prstGeom>
          <a:solidFill>
            <a:schemeClr val="bg1">
              <a:lumMod val="85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defRPr/>
            </a:pPr>
            <a:r>
              <a:rPr lang="en-US" sz="1400" b="1" dirty="0">
                <a:solidFill>
                  <a:srgbClr val="F58000"/>
                </a:solidFill>
                <a:latin typeface="Arial" panose="020B0604020202020204" pitchFamily="34" charset="0"/>
                <a:cs typeface="Arial" panose="020B0604020202020204" pitchFamily="34" charset="0"/>
              </a:rPr>
              <a:t>Base Benefits</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Heart attack </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Cancer</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Stroke</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Major organ transplant</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Coronary artery bypass (25%)</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Carcinoma in situ*(25%)</a:t>
            </a:r>
          </a:p>
          <a:p>
            <a:pPr marL="171450" indent="-171450">
              <a:spcBef>
                <a:spcPts val="300"/>
              </a:spcBef>
              <a:buFont typeface="Arial" panose="020B0604020202020204" pitchFamily="34" charset="0"/>
              <a:buChar char="•"/>
            </a:pPr>
            <a:endParaRPr lang="en-US" sz="1100" dirty="0">
              <a:solidFill>
                <a:srgbClr val="F580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F5E5E46-7512-4A12-A1BC-444C3565DA45}"/>
              </a:ext>
            </a:extLst>
          </p:cNvPr>
          <p:cNvSpPr/>
          <p:nvPr/>
        </p:nvSpPr>
        <p:spPr>
          <a:xfrm>
            <a:off x="2111436" y="2068887"/>
            <a:ext cx="4201829" cy="3953432"/>
          </a:xfrm>
          <a:prstGeom prst="rect">
            <a:avLst/>
          </a:prstGeom>
          <a:solidFill>
            <a:schemeClr val="bg1">
              <a:lumMod val="75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defRPr/>
            </a:pPr>
            <a:r>
              <a:rPr lang="en-US" sz="1400" b="1" dirty="0">
                <a:solidFill>
                  <a:srgbClr val="F58000"/>
                </a:solidFill>
                <a:latin typeface="Arial" panose="020B0604020202020204" pitchFamily="34" charset="0"/>
                <a:cs typeface="Arial" panose="020B0604020202020204" pitchFamily="34" charset="0"/>
              </a:rPr>
              <a:t>Major Organ Benefits</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Severe burns</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Transient ischemic attacks (TIA) (10%)</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Ruptured or dissecting aneurysm (10%)</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Abdominal aortic aneurysm (10%)</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Thoracic aortic aneurysm (10%)</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Open heart surgery for valve replacement or repair (25%)</a:t>
            </a:r>
          </a:p>
          <a:p>
            <a:pPr marL="171450" indent="-171450">
              <a:spcBef>
                <a:spcPts val="300"/>
              </a:spcBef>
              <a:buFont typeface="Arial" panose="020B0604020202020204" pitchFamily="34" charset="0"/>
              <a:buChar char="•"/>
            </a:pPr>
            <a:r>
              <a:rPr lang="en-US" sz="1400" dirty="0" err="1">
                <a:solidFill>
                  <a:schemeClr val="bg1">
                    <a:lumMod val="50000"/>
                  </a:schemeClr>
                </a:solidFill>
                <a:latin typeface="Arial" panose="020B0604020202020204" pitchFamily="34" charset="0"/>
                <a:cs typeface="Arial" panose="020B0604020202020204" pitchFamily="34" charset="0"/>
              </a:rPr>
              <a:t>Transcatheter</a:t>
            </a:r>
            <a:r>
              <a:rPr lang="en-US" sz="1400" dirty="0">
                <a:solidFill>
                  <a:schemeClr val="bg1">
                    <a:lumMod val="50000"/>
                  </a:schemeClr>
                </a:solidFill>
                <a:latin typeface="Arial" panose="020B0604020202020204" pitchFamily="34" charset="0"/>
                <a:cs typeface="Arial" panose="020B0604020202020204" pitchFamily="34" charset="0"/>
              </a:rPr>
              <a:t> heart valve replacement or repair (10%)</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Coronary angioplasty (10%)</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Implantable cardioverter defibrillator (ICD) placement  (25%)</a:t>
            </a:r>
          </a:p>
          <a:p>
            <a:pPr marL="171450" indent="-171450">
              <a:spcBef>
                <a:spcPts val="3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Pacemaker placement (10%)</a:t>
            </a:r>
          </a:p>
        </p:txBody>
      </p:sp>
      <p:sp>
        <p:nvSpPr>
          <p:cNvPr id="12" name="Rectangle 11">
            <a:extLst>
              <a:ext uri="{FF2B5EF4-FFF2-40B4-BE49-F238E27FC236}">
                <a16:creationId xmlns:a16="http://schemas.microsoft.com/office/drawing/2014/main" id="{1452C06E-A84E-4A9B-B865-F97B004476C7}"/>
              </a:ext>
            </a:extLst>
          </p:cNvPr>
          <p:cNvSpPr/>
          <p:nvPr/>
        </p:nvSpPr>
        <p:spPr>
          <a:xfrm>
            <a:off x="6361391" y="2407956"/>
            <a:ext cx="1979780" cy="3002880"/>
          </a:xfrm>
          <a:prstGeom prst="rect">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lstStyle/>
          <a:p>
            <a:pPr>
              <a:defRPr/>
            </a:pPr>
            <a:r>
              <a:rPr lang="en-US" sz="1400" b="1" dirty="0">
                <a:solidFill>
                  <a:srgbClr val="F58000"/>
                </a:solidFill>
                <a:latin typeface="Arial" panose="020B0604020202020204" pitchFamily="34" charset="0"/>
                <a:cs typeface="Arial" panose="020B0604020202020204" pitchFamily="34" charset="0"/>
              </a:rPr>
              <a:t>Enhanced Cancer Benefits</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Benign brain tumor</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Skin cancer (10%)</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Bone marrow transplant</a:t>
            </a:r>
          </a:p>
          <a:p>
            <a:pPr marL="171450" indent="-171450">
              <a:spcBef>
                <a:spcPts val="300"/>
              </a:spcBef>
              <a:buFont typeface="Arial" panose="020B0604020202020204" pitchFamily="34" charset="0"/>
              <a:buChar char="•"/>
            </a:pPr>
            <a:r>
              <a:rPr lang="en-US" sz="1400" dirty="0">
                <a:solidFill>
                  <a:srgbClr val="636462"/>
                </a:solidFill>
                <a:latin typeface="Arial" panose="020B0604020202020204" pitchFamily="34" charset="0"/>
                <a:cs typeface="Arial" panose="020B0604020202020204" pitchFamily="34" charset="0"/>
              </a:rPr>
              <a:t>Stem cell transplant (25%)</a:t>
            </a:r>
          </a:p>
        </p:txBody>
      </p:sp>
      <p:sp>
        <p:nvSpPr>
          <p:cNvPr id="13" name="Rectangle 12">
            <a:extLst>
              <a:ext uri="{FF2B5EF4-FFF2-40B4-BE49-F238E27FC236}">
                <a16:creationId xmlns:a16="http://schemas.microsoft.com/office/drawing/2014/main" id="{8CDECC02-5D63-450A-8E7A-47B99199CE4E}"/>
              </a:ext>
            </a:extLst>
          </p:cNvPr>
          <p:cNvSpPr/>
          <p:nvPr/>
        </p:nvSpPr>
        <p:spPr>
          <a:xfrm>
            <a:off x="8389298" y="1931418"/>
            <a:ext cx="3688526" cy="3709011"/>
          </a:xfrm>
          <a:prstGeom prst="rect">
            <a:avLst/>
          </a:prstGeom>
          <a:solidFill>
            <a:schemeClr val="bg1">
              <a:lumMod val="85000"/>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91440" rtlCol="0" anchor="t" anchorCtr="0"/>
          <a:lstStyle/>
          <a:p>
            <a:pPr>
              <a:defRPr/>
            </a:pPr>
            <a:r>
              <a:rPr lang="en-US" sz="1400" b="1" dirty="0">
                <a:solidFill>
                  <a:srgbClr val="F58000"/>
                </a:solidFill>
                <a:latin typeface="Arial" panose="020B0604020202020204" pitchFamily="34" charset="0"/>
                <a:cs typeface="Arial" panose="020B0604020202020204" pitchFamily="34" charset="0"/>
              </a:rPr>
              <a:t>Quality of Life Benefits</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Permanent paralysis</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Loss of sight, hearing or speech</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Coma</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Amyotrophic lateral sclerosis (ALS)</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Parkinson’s disease</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Advanced dementia, incl. Alzheimer’s</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Huntington’s disease</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Infectious Disease (incl. covid-19)  (25%) – requires 5 day hospitalization</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Addison’s disease (10%)</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Myasthenia gravis (50%)</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Systemic lupus (SLE) (10%)</a:t>
            </a:r>
          </a:p>
          <a:p>
            <a:pPr marL="171450" indent="-171450">
              <a:spcBef>
                <a:spcPts val="300"/>
              </a:spcBef>
              <a:buFont typeface="Arial" panose="020B0604020202020204" pitchFamily="34" charset="0"/>
              <a:buChar char="•"/>
            </a:pPr>
            <a:r>
              <a:rPr lang="en-US" sz="1400" dirty="0">
                <a:solidFill>
                  <a:srgbClr val="6E6E6E"/>
                </a:solidFill>
                <a:latin typeface="Arial" panose="020B0604020202020204" pitchFamily="34" charset="0"/>
                <a:cs typeface="Arial" panose="020B0604020202020204" pitchFamily="34" charset="0"/>
              </a:rPr>
              <a:t>Systemic sclerosis (10%)</a:t>
            </a:r>
          </a:p>
        </p:txBody>
      </p:sp>
      <p:sp>
        <p:nvSpPr>
          <p:cNvPr id="14" name="Title 1">
            <a:extLst>
              <a:ext uri="{FF2B5EF4-FFF2-40B4-BE49-F238E27FC236}">
                <a16:creationId xmlns:a16="http://schemas.microsoft.com/office/drawing/2014/main" id="{C1723B89-4341-4369-891F-B57A13CAA1DC}"/>
              </a:ext>
            </a:extLst>
          </p:cNvPr>
          <p:cNvSpPr txBox="1">
            <a:spLocks/>
          </p:cNvSpPr>
          <p:nvPr/>
        </p:nvSpPr>
        <p:spPr>
          <a:xfrm>
            <a:off x="838200" y="2167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9B617"/>
                </a:solidFill>
              </a:rPr>
              <a:t>Critical Illness</a:t>
            </a:r>
          </a:p>
        </p:txBody>
      </p:sp>
    </p:spTree>
    <p:extLst>
      <p:ext uri="{BB962C8B-B14F-4D97-AF65-F5344CB8AC3E}">
        <p14:creationId xmlns:p14="http://schemas.microsoft.com/office/powerpoint/2010/main" val="4189229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AAAEE0-8E9B-4590-BCFA-7F414CD32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37" y="205436"/>
            <a:ext cx="2592249" cy="875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Box 4">
            <a:extLst>
              <a:ext uri="{FF2B5EF4-FFF2-40B4-BE49-F238E27FC236}">
                <a16:creationId xmlns:a16="http://schemas.microsoft.com/office/drawing/2014/main" id="{3F1FD8A6-842A-4D76-9BE7-8187206F2324}"/>
              </a:ext>
            </a:extLst>
          </p:cNvPr>
          <p:cNvSpPr txBox="1"/>
          <p:nvPr/>
        </p:nvSpPr>
        <p:spPr>
          <a:xfrm>
            <a:off x="503414" y="1389511"/>
            <a:ext cx="3132553" cy="523220"/>
          </a:xfrm>
          <a:prstGeom prst="rect">
            <a:avLst/>
          </a:prstGeom>
          <a:noFill/>
        </p:spPr>
        <p:txBody>
          <a:bodyPr wrap="square" rtlCol="0">
            <a:spAutoFit/>
          </a:bodyPr>
          <a:lstStyle/>
          <a:p>
            <a:r>
              <a:rPr lang="en-US" sz="2800" dirty="0">
                <a:solidFill>
                  <a:schemeClr val="bg2">
                    <a:lumMod val="50000"/>
                  </a:schemeClr>
                </a:solidFill>
              </a:rPr>
              <a:t>Wellness Benefit</a:t>
            </a:r>
          </a:p>
        </p:txBody>
      </p:sp>
      <p:sp>
        <p:nvSpPr>
          <p:cNvPr id="6" name="Right Arrow Callout 6">
            <a:extLst>
              <a:ext uri="{FF2B5EF4-FFF2-40B4-BE49-F238E27FC236}">
                <a16:creationId xmlns:a16="http://schemas.microsoft.com/office/drawing/2014/main" id="{94F85A8C-61E1-4195-A27E-B18EAB4E98D1}"/>
              </a:ext>
            </a:extLst>
          </p:cNvPr>
          <p:cNvSpPr/>
          <p:nvPr/>
        </p:nvSpPr>
        <p:spPr>
          <a:xfrm>
            <a:off x="582798" y="2151635"/>
            <a:ext cx="3833260" cy="3055244"/>
          </a:xfrm>
          <a:prstGeom prst="rightArrowCallout">
            <a:avLst>
              <a:gd name="adj1" fmla="val 25000"/>
              <a:gd name="adj2" fmla="val 25000"/>
              <a:gd name="adj3" fmla="val 22976"/>
              <a:gd name="adj4" fmla="val 68216"/>
            </a:avLst>
          </a:prstGeom>
          <a:gradFill flip="none" rotWithShape="1">
            <a:gsLst>
              <a:gs pos="100000">
                <a:srgbClr val="F58000"/>
              </a:gs>
              <a:gs pos="0">
                <a:srgbClr val="D7542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marL="285750" indent="-285750">
              <a:buFontTx/>
              <a:buChar char="-"/>
            </a:pPr>
            <a:r>
              <a:rPr lang="en-US" sz="1500" dirty="0">
                <a:solidFill>
                  <a:schemeClr val="bg1"/>
                </a:solidFill>
              </a:rPr>
              <a:t>Annual benefit amount is $50</a:t>
            </a:r>
          </a:p>
          <a:p>
            <a:pPr marL="285750" indent="-285750">
              <a:buFontTx/>
              <a:buChar char="-"/>
            </a:pPr>
            <a:endParaRPr lang="en-US" sz="1500" dirty="0">
              <a:solidFill>
                <a:schemeClr val="bg1"/>
              </a:solidFill>
            </a:endParaRPr>
          </a:p>
          <a:p>
            <a:pPr marL="285750" indent="-285750">
              <a:buFontTx/>
              <a:buChar char="-"/>
            </a:pPr>
            <a:r>
              <a:rPr lang="en-US" sz="1500" dirty="0">
                <a:solidFill>
                  <a:schemeClr val="bg1"/>
                </a:solidFill>
              </a:rPr>
              <a:t>Annual benefit for each child is $25 to a maximum of $100 for all children </a:t>
            </a:r>
          </a:p>
        </p:txBody>
      </p:sp>
      <p:sp>
        <p:nvSpPr>
          <p:cNvPr id="7" name="Rectangle 6">
            <a:extLst>
              <a:ext uri="{FF2B5EF4-FFF2-40B4-BE49-F238E27FC236}">
                <a16:creationId xmlns:a16="http://schemas.microsoft.com/office/drawing/2014/main" id="{A2A7DADF-F330-424B-89B0-EAE20630420D}"/>
              </a:ext>
            </a:extLst>
          </p:cNvPr>
          <p:cNvSpPr/>
          <p:nvPr/>
        </p:nvSpPr>
        <p:spPr>
          <a:xfrm>
            <a:off x="4810324" y="1345744"/>
            <a:ext cx="6878262" cy="4073279"/>
          </a:xfrm>
          <a:prstGeom prst="rect">
            <a:avLst/>
          </a:prstGeom>
          <a:solidFill>
            <a:srgbClr val="EDEEED"/>
          </a:solidFill>
          <a:ln>
            <a:noFill/>
          </a:ln>
          <a:effectLst/>
        </p:spPr>
        <p:style>
          <a:lnRef idx="1">
            <a:schemeClr val="accent1"/>
          </a:lnRef>
          <a:fillRef idx="3">
            <a:schemeClr val="accent1"/>
          </a:fillRef>
          <a:effectRef idx="2">
            <a:schemeClr val="accent1"/>
          </a:effectRef>
          <a:fontRef idx="minor">
            <a:schemeClr val="lt1"/>
          </a:fontRef>
        </p:style>
        <p:txBody>
          <a:bodyPr lIns="182880" tIns="91440" rIns="182880" bIns="0" rtlCol="0" anchor="t"/>
          <a:lstStyle/>
          <a:p>
            <a:pPr>
              <a:spcAft>
                <a:spcPts val="600"/>
              </a:spcAft>
            </a:pPr>
            <a:r>
              <a:rPr lang="en-US" altLang="en-US" sz="1600" b="1" dirty="0">
                <a:solidFill>
                  <a:srgbClr val="000000"/>
                </a:solidFill>
              </a:rPr>
              <a:t>Health screening tests include but are not limited to:</a:t>
            </a:r>
          </a:p>
          <a:p>
            <a:pPr marL="283464" lvl="1" indent="-192024">
              <a:spcBef>
                <a:spcPts val="600"/>
              </a:spcBef>
              <a:buClr>
                <a:srgbClr val="F58000"/>
              </a:buClr>
              <a:buFont typeface="Arial"/>
              <a:buChar char="•"/>
            </a:pPr>
            <a:r>
              <a:rPr lang="en-US" altLang="en-US" sz="1600" dirty="0">
                <a:solidFill>
                  <a:srgbClr val="000000"/>
                </a:solidFill>
              </a:rPr>
              <a:t>Blood test for triglycerides</a:t>
            </a:r>
          </a:p>
          <a:p>
            <a:pPr marL="283464" lvl="1" indent="-192024">
              <a:spcBef>
                <a:spcPts val="600"/>
              </a:spcBef>
              <a:buClr>
                <a:srgbClr val="F58000"/>
              </a:buClr>
              <a:buFont typeface="Arial"/>
              <a:buChar char="•"/>
            </a:pPr>
            <a:r>
              <a:rPr lang="en-US" altLang="en-US" sz="1600" dirty="0">
                <a:solidFill>
                  <a:srgbClr val="000000"/>
                </a:solidFill>
              </a:rPr>
              <a:t>Bone marrow testing</a:t>
            </a:r>
          </a:p>
          <a:p>
            <a:pPr marL="283464" lvl="1" indent="-192024">
              <a:spcBef>
                <a:spcPts val="600"/>
              </a:spcBef>
              <a:buClr>
                <a:srgbClr val="F58000"/>
              </a:buClr>
              <a:buFont typeface="Arial"/>
              <a:buChar char="•"/>
            </a:pPr>
            <a:r>
              <a:rPr lang="en-US" altLang="en-US" sz="1600" dirty="0">
                <a:solidFill>
                  <a:srgbClr val="000000"/>
                </a:solidFill>
              </a:rPr>
              <a:t>Breast ultrasound, sonogram, MRI</a:t>
            </a:r>
          </a:p>
          <a:p>
            <a:pPr marL="283464" lvl="1" indent="-192024">
              <a:spcBef>
                <a:spcPts val="600"/>
              </a:spcBef>
              <a:buClr>
                <a:srgbClr val="F58000"/>
              </a:buClr>
              <a:buFont typeface="Arial"/>
              <a:buChar char="•"/>
            </a:pPr>
            <a:r>
              <a:rPr lang="en-US" altLang="en-US" sz="1600" dirty="0">
                <a:solidFill>
                  <a:srgbClr val="000000"/>
                </a:solidFill>
              </a:rPr>
              <a:t>CA 15-3 (breast cancer)</a:t>
            </a:r>
          </a:p>
          <a:p>
            <a:pPr marL="283464" lvl="1" indent="-192024">
              <a:spcBef>
                <a:spcPts val="600"/>
              </a:spcBef>
              <a:buClr>
                <a:srgbClr val="F58000"/>
              </a:buClr>
              <a:buFont typeface="Arial"/>
              <a:buChar char="•"/>
            </a:pPr>
            <a:r>
              <a:rPr lang="en-US" altLang="en-US" sz="1600" dirty="0">
                <a:solidFill>
                  <a:srgbClr val="000000"/>
                </a:solidFill>
              </a:rPr>
              <a:t>CEA (blood test for colon cancer)</a:t>
            </a:r>
          </a:p>
          <a:p>
            <a:pPr marL="283464" lvl="1" indent="-192024">
              <a:spcBef>
                <a:spcPts val="600"/>
              </a:spcBef>
              <a:buClr>
                <a:srgbClr val="F58000"/>
              </a:buClr>
              <a:buFont typeface="Arial"/>
              <a:buChar char="•"/>
            </a:pPr>
            <a:r>
              <a:rPr lang="en-US" altLang="en-US" sz="1600" dirty="0">
                <a:solidFill>
                  <a:srgbClr val="000000"/>
                </a:solidFill>
              </a:rPr>
              <a:t>Chest x-ray</a:t>
            </a:r>
          </a:p>
          <a:p>
            <a:pPr marL="283464" lvl="1" indent="-192024">
              <a:spcBef>
                <a:spcPts val="600"/>
              </a:spcBef>
              <a:buClr>
                <a:srgbClr val="F58000"/>
              </a:buClr>
              <a:buFont typeface="Arial"/>
              <a:buChar char="•"/>
            </a:pPr>
            <a:r>
              <a:rPr lang="en-US" altLang="en-US" sz="1600" dirty="0">
                <a:solidFill>
                  <a:srgbClr val="000000"/>
                </a:solidFill>
              </a:rPr>
              <a:t>Colonoscopy</a:t>
            </a:r>
          </a:p>
          <a:p>
            <a:pPr marL="283464" lvl="1" indent="-192024">
              <a:spcBef>
                <a:spcPts val="600"/>
              </a:spcBef>
              <a:buClr>
                <a:srgbClr val="F58000"/>
              </a:buClr>
              <a:buFont typeface="Arial"/>
              <a:buChar char="•"/>
            </a:pPr>
            <a:r>
              <a:rPr lang="en-US" altLang="en-US" sz="1600" dirty="0" err="1">
                <a:solidFill>
                  <a:srgbClr val="000000"/>
                </a:solidFill>
              </a:rPr>
              <a:t>Hemoccult</a:t>
            </a:r>
            <a:r>
              <a:rPr lang="en-US" altLang="en-US" sz="1600" dirty="0">
                <a:solidFill>
                  <a:srgbClr val="000000"/>
                </a:solidFill>
              </a:rPr>
              <a:t> stool analysis</a:t>
            </a:r>
          </a:p>
          <a:p>
            <a:pPr marL="283464" lvl="1" indent="-192024">
              <a:spcBef>
                <a:spcPts val="600"/>
              </a:spcBef>
              <a:buClr>
                <a:srgbClr val="F58000"/>
              </a:buClr>
              <a:buFont typeface="Arial"/>
              <a:buChar char="•"/>
            </a:pPr>
            <a:r>
              <a:rPr lang="en-US" sz="1600" dirty="0">
                <a:solidFill>
                  <a:srgbClr val="000000"/>
                </a:solidFill>
              </a:rPr>
              <a:t>Serum protein electrophoresis (myeloma)</a:t>
            </a:r>
          </a:p>
          <a:p>
            <a:pPr marL="283464" lvl="1" indent="-192024">
              <a:spcBef>
                <a:spcPts val="600"/>
              </a:spcBef>
              <a:buClr>
                <a:srgbClr val="F58000"/>
              </a:buClr>
              <a:buFont typeface="Arial"/>
              <a:buChar char="•"/>
            </a:pPr>
            <a:r>
              <a:rPr lang="en-US" altLang="en-US" sz="1600" dirty="0">
                <a:solidFill>
                  <a:srgbClr val="000000">
                    <a:alpha val="80000"/>
                  </a:srgbClr>
                </a:solidFill>
              </a:rPr>
              <a:t>Fasting blood glucose test</a:t>
            </a:r>
          </a:p>
          <a:p>
            <a:pPr marL="283464" lvl="1" indent="-192024">
              <a:spcBef>
                <a:spcPts val="600"/>
              </a:spcBef>
              <a:buClr>
                <a:srgbClr val="F58000"/>
              </a:buClr>
              <a:buFont typeface="Arial"/>
              <a:buChar char="•"/>
            </a:pPr>
            <a:r>
              <a:rPr lang="en-US" altLang="en-US" sz="1600" dirty="0">
                <a:solidFill>
                  <a:srgbClr val="000000">
                    <a:alpha val="80000"/>
                  </a:srgbClr>
                </a:solidFill>
              </a:rPr>
              <a:t>Mammography</a:t>
            </a:r>
          </a:p>
          <a:p>
            <a:pPr marL="283464" lvl="1" indent="-192024">
              <a:spcBef>
                <a:spcPts val="600"/>
              </a:spcBef>
              <a:buClr>
                <a:srgbClr val="F58000"/>
              </a:buClr>
              <a:buFont typeface="Arial"/>
              <a:buChar char="•"/>
            </a:pPr>
            <a:endParaRPr lang="en-US" altLang="en-US" sz="1200" dirty="0">
              <a:solidFill>
                <a:srgbClr val="000000"/>
              </a:solidFill>
            </a:endParaRPr>
          </a:p>
          <a:p>
            <a:pPr marL="283464" lvl="1" indent="-192024">
              <a:spcBef>
                <a:spcPts val="600"/>
              </a:spcBef>
              <a:buClr>
                <a:srgbClr val="F58000"/>
              </a:buClr>
              <a:buFont typeface="Arial"/>
              <a:buChar char="•"/>
            </a:pPr>
            <a:endParaRPr lang="en-US" altLang="en-US" sz="1200" dirty="0">
              <a:solidFill>
                <a:srgbClr val="000000"/>
              </a:solidFill>
            </a:endParaRPr>
          </a:p>
        </p:txBody>
      </p:sp>
      <p:sp>
        <p:nvSpPr>
          <p:cNvPr id="9" name="Title 1">
            <a:extLst>
              <a:ext uri="{FF2B5EF4-FFF2-40B4-BE49-F238E27FC236}">
                <a16:creationId xmlns:a16="http://schemas.microsoft.com/office/drawing/2014/main" id="{052625A2-219B-4C64-AEE5-6972C814AD61}"/>
              </a:ext>
            </a:extLst>
          </p:cNvPr>
          <p:cNvSpPr txBox="1">
            <a:spLocks/>
          </p:cNvSpPr>
          <p:nvPr/>
        </p:nvSpPr>
        <p:spPr>
          <a:xfrm>
            <a:off x="838200" y="2054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9B617"/>
                </a:solidFill>
              </a:rPr>
              <a:t>Critical Illness</a:t>
            </a:r>
          </a:p>
        </p:txBody>
      </p:sp>
    </p:spTree>
    <p:extLst>
      <p:ext uri="{BB962C8B-B14F-4D97-AF65-F5344CB8AC3E}">
        <p14:creationId xmlns:p14="http://schemas.microsoft.com/office/powerpoint/2010/main" val="4486573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A66754-E664-466A-B1E0-6441414C6A94}"/>
              </a:ext>
            </a:extLst>
          </p:cNvPr>
          <p:cNvSpPr/>
          <p:nvPr/>
        </p:nvSpPr>
        <p:spPr>
          <a:xfrm>
            <a:off x="1104279" y="1401264"/>
            <a:ext cx="9983442" cy="1261884"/>
          </a:xfrm>
          <a:prstGeom prst="rect">
            <a:avLst/>
          </a:prstGeom>
        </p:spPr>
        <p:txBody>
          <a:bodyPr wrap="square">
            <a:spAutoFit/>
          </a:bodyPr>
          <a:lstStyle/>
          <a:p>
            <a:r>
              <a:rPr lang="en-US" dirty="0">
                <a:solidFill>
                  <a:srgbClr val="525252"/>
                </a:solidFill>
                <a:cs typeface="Calibri" panose="020F0502020204030204" pitchFamily="34" charset="0"/>
              </a:rPr>
              <a:t>Hospital Indemnity Insurance doesn’t replace your medical coverage; instead, it complements it. Hospital Indemnity pays a daily benefit if you have an eligible confinement in a hospital, critical care unit or rehabilitation facility</a:t>
            </a:r>
            <a:r>
              <a:rPr lang="en-US" sz="2000" dirty="0">
                <a:solidFill>
                  <a:srgbClr val="525252"/>
                </a:solidFill>
                <a:cs typeface="Calibri" panose="020F0502020204030204" pitchFamily="34" charset="0"/>
              </a:rPr>
              <a:t>. </a:t>
            </a:r>
            <a:r>
              <a:rPr lang="en-US" dirty="0">
                <a:solidFill>
                  <a:srgbClr val="525252"/>
                </a:solidFill>
                <a:cs typeface="Calibri" panose="020F0502020204030204" pitchFamily="34" charset="0"/>
              </a:rPr>
              <a:t>The payment is made directly to you to use as you choose:</a:t>
            </a:r>
          </a:p>
        </p:txBody>
      </p:sp>
      <p:pic>
        <p:nvPicPr>
          <p:cNvPr id="9" name="Picture 2">
            <a:extLst>
              <a:ext uri="{FF2B5EF4-FFF2-40B4-BE49-F238E27FC236}">
                <a16:creationId xmlns:a16="http://schemas.microsoft.com/office/drawing/2014/main" id="{3D33C70F-DC81-4C87-A08A-8D8A410CD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9249" y="172201"/>
            <a:ext cx="2419337" cy="7969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0" name="Rectangle 9">
            <a:extLst>
              <a:ext uri="{FF2B5EF4-FFF2-40B4-BE49-F238E27FC236}">
                <a16:creationId xmlns:a16="http://schemas.microsoft.com/office/drawing/2014/main" id="{B4C45AF7-81A6-4FD9-B789-C4278A2624DC}"/>
              </a:ext>
            </a:extLst>
          </p:cNvPr>
          <p:cNvSpPr/>
          <p:nvPr/>
        </p:nvSpPr>
        <p:spPr>
          <a:xfrm>
            <a:off x="1036320" y="2660274"/>
            <a:ext cx="5831461" cy="2871748"/>
          </a:xfrm>
          <a:prstGeom prst="rect">
            <a:avLst/>
          </a:prstGeom>
        </p:spPr>
        <p:txBody>
          <a:bodyPr wrap="square">
            <a:spAutoFit/>
          </a:bodyPr>
          <a:lstStyle/>
          <a:p>
            <a:pPr lvl="0" defTabSz="457200">
              <a:spcBef>
                <a:spcPts val="600"/>
              </a:spcBef>
              <a:spcAft>
                <a:spcPts val="600"/>
              </a:spcAft>
              <a:defRPr/>
            </a:pPr>
            <a:r>
              <a:rPr lang="en-US" altLang="en-US" sz="2200" dirty="0">
                <a:solidFill>
                  <a:srgbClr val="F58000"/>
                </a:solidFill>
              </a:rPr>
              <a:t>These benefits can be used for any purpose, such as:</a:t>
            </a:r>
            <a:endParaRPr lang="en-US" sz="2200" dirty="0">
              <a:solidFill>
                <a:srgbClr val="F58000"/>
              </a:solidFill>
              <a:cs typeface="Arial" panose="020B0604020202020204" pitchFamily="34" charset="0"/>
            </a:endParaRPr>
          </a:p>
          <a:p>
            <a:pPr marL="283464" lvl="1" indent="-192024" defTabSz="457200">
              <a:lnSpc>
                <a:spcPts val="2600"/>
              </a:lnSpc>
              <a:spcBef>
                <a:spcPts val="600"/>
              </a:spcBef>
              <a:buClr>
                <a:srgbClr val="F58000"/>
              </a:buClr>
              <a:buFont typeface="Arial"/>
              <a:buChar char="•"/>
              <a:defRPr/>
            </a:pPr>
            <a:r>
              <a:rPr lang="en-US" altLang="en-US" sz="2000" dirty="0">
                <a:solidFill>
                  <a:srgbClr val="000000">
                    <a:alpha val="80000"/>
                  </a:srgbClr>
                </a:solidFill>
              </a:rPr>
              <a:t>Lost time from work</a:t>
            </a:r>
          </a:p>
          <a:p>
            <a:pPr marL="283464" lvl="1" indent="-192024" defTabSz="457200">
              <a:lnSpc>
                <a:spcPts val="2600"/>
              </a:lnSpc>
              <a:spcBef>
                <a:spcPts val="600"/>
              </a:spcBef>
              <a:buClr>
                <a:srgbClr val="F58000"/>
              </a:buClr>
              <a:buFont typeface="Arial"/>
              <a:buChar char="•"/>
              <a:defRPr/>
            </a:pPr>
            <a:r>
              <a:rPr lang="en-US" altLang="en-US" sz="2000" dirty="0">
                <a:solidFill>
                  <a:srgbClr val="000000">
                    <a:alpha val="80000"/>
                  </a:srgbClr>
                </a:solidFill>
              </a:rPr>
              <a:t>Mortgage/rent/utilities</a:t>
            </a:r>
          </a:p>
          <a:p>
            <a:pPr marL="283464" lvl="1" indent="-192024" defTabSz="457200">
              <a:lnSpc>
                <a:spcPts val="2600"/>
              </a:lnSpc>
              <a:spcBef>
                <a:spcPts val="600"/>
              </a:spcBef>
              <a:buClr>
                <a:srgbClr val="F58000"/>
              </a:buClr>
              <a:buFont typeface="Arial"/>
              <a:buChar char="•"/>
              <a:defRPr/>
            </a:pPr>
            <a:r>
              <a:rPr lang="en-US" altLang="en-US" sz="2000" dirty="0">
                <a:solidFill>
                  <a:srgbClr val="000000">
                    <a:alpha val="80000"/>
                  </a:srgbClr>
                </a:solidFill>
              </a:rPr>
              <a:t>Co-pays/deductibles/coinsurance</a:t>
            </a:r>
          </a:p>
          <a:p>
            <a:pPr marL="283464" lvl="1" indent="-192024" defTabSz="457200">
              <a:lnSpc>
                <a:spcPts val="2600"/>
              </a:lnSpc>
              <a:spcBef>
                <a:spcPts val="600"/>
              </a:spcBef>
              <a:buClr>
                <a:srgbClr val="F58000"/>
              </a:buClr>
              <a:buFont typeface="Arial"/>
              <a:buChar char="•"/>
              <a:defRPr/>
            </a:pPr>
            <a:r>
              <a:rPr lang="en-US" altLang="en-US" sz="2000" dirty="0">
                <a:solidFill>
                  <a:srgbClr val="000000">
                    <a:alpha val="80000"/>
                  </a:srgbClr>
                </a:solidFill>
              </a:rPr>
              <a:t>Home health care expenses</a:t>
            </a:r>
          </a:p>
          <a:p>
            <a:pPr marL="283464" lvl="1" indent="-192024" defTabSz="457200">
              <a:lnSpc>
                <a:spcPts val="2600"/>
              </a:lnSpc>
              <a:spcBef>
                <a:spcPts val="600"/>
              </a:spcBef>
              <a:buClr>
                <a:srgbClr val="F58000"/>
              </a:buClr>
              <a:buFont typeface="Arial"/>
              <a:buChar char="•"/>
              <a:defRPr/>
            </a:pPr>
            <a:r>
              <a:rPr lang="en-US" altLang="en-US" sz="2000" dirty="0">
                <a:solidFill>
                  <a:srgbClr val="000000">
                    <a:alpha val="80000"/>
                  </a:srgbClr>
                </a:solidFill>
              </a:rPr>
              <a:t>Childcare expenses</a:t>
            </a:r>
          </a:p>
        </p:txBody>
      </p:sp>
      <p:sp>
        <p:nvSpPr>
          <p:cNvPr id="4" name="TextBox 3">
            <a:extLst>
              <a:ext uri="{FF2B5EF4-FFF2-40B4-BE49-F238E27FC236}">
                <a16:creationId xmlns:a16="http://schemas.microsoft.com/office/drawing/2014/main" id="{F1807DC0-86A0-4756-872D-84BC3D4E2E0A}"/>
              </a:ext>
            </a:extLst>
          </p:cNvPr>
          <p:cNvSpPr txBox="1"/>
          <p:nvPr/>
        </p:nvSpPr>
        <p:spPr>
          <a:xfrm>
            <a:off x="6760143" y="3623109"/>
            <a:ext cx="4395537" cy="923330"/>
          </a:xfrm>
          <a:prstGeom prst="rect">
            <a:avLst/>
          </a:prstGeom>
          <a:noFill/>
        </p:spPr>
        <p:txBody>
          <a:bodyPr wrap="square" rtlCol="0">
            <a:spAutoFit/>
          </a:bodyPr>
          <a:lstStyle/>
          <a:p>
            <a:r>
              <a:rPr lang="en-US" i="1" dirty="0">
                <a:cs typeface="Calibri" panose="020F0502020204030204" pitchFamily="34" charset="0"/>
              </a:rPr>
              <a:t>There are two plans offered the High and the Low Plan – See Page 25 of the New Hire Guide for more details</a:t>
            </a:r>
          </a:p>
        </p:txBody>
      </p:sp>
      <p:sp>
        <p:nvSpPr>
          <p:cNvPr id="5" name="Title 4">
            <a:extLst>
              <a:ext uri="{FF2B5EF4-FFF2-40B4-BE49-F238E27FC236}">
                <a16:creationId xmlns:a16="http://schemas.microsoft.com/office/drawing/2014/main" id="{EC963976-40C9-47AB-BB3C-E5F0121630F6}"/>
              </a:ext>
            </a:extLst>
          </p:cNvPr>
          <p:cNvSpPr>
            <a:spLocks noGrp="1"/>
          </p:cNvSpPr>
          <p:nvPr>
            <p:ph type="title"/>
          </p:nvPr>
        </p:nvSpPr>
        <p:spPr/>
        <p:txBody>
          <a:bodyPr/>
          <a:lstStyle/>
          <a:p>
            <a:pPr algn="ctr"/>
            <a:r>
              <a:rPr lang="en-US" dirty="0">
                <a:solidFill>
                  <a:srgbClr val="F9B617"/>
                </a:solidFill>
              </a:rPr>
              <a:t>Hospital Indemnity</a:t>
            </a:r>
          </a:p>
        </p:txBody>
      </p:sp>
    </p:spTree>
    <p:extLst>
      <p:ext uri="{BB962C8B-B14F-4D97-AF65-F5344CB8AC3E}">
        <p14:creationId xmlns:p14="http://schemas.microsoft.com/office/powerpoint/2010/main" val="545044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0C701-EA5E-B555-8CFE-3D4B0F368E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A5A1D1D-98AC-30E5-6D4B-8EED9CE77BE0}"/>
              </a:ext>
            </a:extLst>
          </p:cNvPr>
          <p:cNvSpPr>
            <a:spLocks noGrp="1"/>
          </p:cNvSpPr>
          <p:nvPr>
            <p:ph type="title"/>
          </p:nvPr>
        </p:nvSpPr>
        <p:spPr>
          <a:xfrm>
            <a:off x="6479458" y="2497388"/>
            <a:ext cx="5250426" cy="727593"/>
          </a:xfrm>
        </p:spPr>
        <p:txBody>
          <a:bodyPr vert="horz" lIns="91440" tIns="45720" rIns="91440" bIns="45720" rtlCol="0" anchor="b">
            <a:normAutofit/>
          </a:bodyPr>
          <a:lstStyle/>
          <a:p>
            <a:pPr algn="ctr"/>
            <a:r>
              <a:rPr lang="en-US" sz="4000" b="1" i="1" dirty="0">
                <a:solidFill>
                  <a:schemeClr val="accent2">
                    <a:lumMod val="60000"/>
                    <a:lumOff val="40000"/>
                  </a:schemeClr>
                </a:solidFill>
                <a:effectLst>
                  <a:outerShdw blurRad="38100" dist="38100" dir="2700000" algn="tl">
                    <a:srgbClr val="000000">
                      <a:alpha val="43137"/>
                    </a:srgbClr>
                  </a:outerShdw>
                </a:effectLst>
              </a:rPr>
              <a:t>Hospital Indemnity</a:t>
            </a:r>
          </a:p>
        </p:txBody>
      </p:sp>
      <p:pic>
        <p:nvPicPr>
          <p:cNvPr id="3" name="Picture 2">
            <a:extLst>
              <a:ext uri="{FF2B5EF4-FFF2-40B4-BE49-F238E27FC236}">
                <a16:creationId xmlns:a16="http://schemas.microsoft.com/office/drawing/2014/main" id="{EF001110-EF04-CF40-FCA2-D55158C266D6}"/>
              </a:ext>
            </a:extLst>
          </p:cNvPr>
          <p:cNvPicPr>
            <a:picLocks noChangeAspect="1"/>
          </p:cNvPicPr>
          <p:nvPr/>
        </p:nvPicPr>
        <p:blipFill>
          <a:blip r:embed="rId3"/>
          <a:stretch>
            <a:fillRect/>
          </a:stretch>
        </p:blipFill>
        <p:spPr>
          <a:xfrm>
            <a:off x="973394" y="876301"/>
            <a:ext cx="5031261" cy="4344628"/>
          </a:xfrm>
          <a:prstGeom prst="rect">
            <a:avLst/>
          </a:prstGeom>
        </p:spPr>
      </p:pic>
      <p:pic>
        <p:nvPicPr>
          <p:cNvPr id="9" name="Picture 2">
            <a:extLst>
              <a:ext uri="{FF2B5EF4-FFF2-40B4-BE49-F238E27FC236}">
                <a16:creationId xmlns:a16="http://schemas.microsoft.com/office/drawing/2014/main" id="{AFE33052-33BF-C424-EC34-7AA30070B9F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64542" y="3885195"/>
            <a:ext cx="4757188" cy="13357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990711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1049" y="1616466"/>
            <a:ext cx="9729901" cy="5716588"/>
          </a:xfrm>
        </p:spPr>
        <p:txBody>
          <a:bodyPr>
            <a:normAutofit/>
          </a:bodyPr>
          <a:lstStyle/>
          <a:p>
            <a:pPr marL="0" indent="0">
              <a:buNone/>
            </a:pPr>
            <a:r>
              <a:rPr lang="en-US" sz="1800" dirty="0">
                <a:latin typeface="Century Gothic" panose="020B0502020202020204" pitchFamily="34" charset="0"/>
              </a:rPr>
              <a:t>Changes to your elections can be made following the enrollment period if you experience a qualifying family status event. You must enter these events in the Workday System within 30 days of the qualifying event.  </a:t>
            </a:r>
          </a:p>
          <a:p>
            <a:pPr>
              <a:buNone/>
            </a:pPr>
            <a:endParaRPr lang="en-US" sz="1800" dirty="0">
              <a:latin typeface="Century Gothic" panose="020B0502020202020204" pitchFamily="34" charset="0"/>
            </a:endParaRPr>
          </a:p>
          <a:p>
            <a:pPr>
              <a:buNone/>
            </a:pPr>
            <a:r>
              <a:rPr lang="en-US" sz="1800" dirty="0">
                <a:latin typeface="Century Gothic" panose="020B0502020202020204" pitchFamily="34" charset="0"/>
              </a:rPr>
              <a:t>Events include:</a:t>
            </a:r>
          </a:p>
        </p:txBody>
      </p:sp>
      <p:pic>
        <p:nvPicPr>
          <p:cNvPr id="4" name="Picture 3"/>
          <p:cNvPicPr>
            <a:picLocks noChangeAspect="1"/>
          </p:cNvPicPr>
          <p:nvPr/>
        </p:nvPicPr>
        <p:blipFill>
          <a:blip r:embed="rId3"/>
          <a:stretch>
            <a:fillRect/>
          </a:stretch>
        </p:blipFill>
        <p:spPr>
          <a:xfrm>
            <a:off x="4480838" y="2616916"/>
            <a:ext cx="6344733" cy="3077005"/>
          </a:xfrm>
          <a:prstGeom prst="rect">
            <a:avLst/>
          </a:prstGeom>
        </p:spPr>
      </p:pic>
      <p:sp>
        <p:nvSpPr>
          <p:cNvPr id="5" name="Title 4">
            <a:extLst>
              <a:ext uri="{FF2B5EF4-FFF2-40B4-BE49-F238E27FC236}">
                <a16:creationId xmlns:a16="http://schemas.microsoft.com/office/drawing/2014/main" id="{E6323101-76F2-4BAB-8F53-72E1ED06AE44}"/>
              </a:ext>
            </a:extLst>
          </p:cNvPr>
          <p:cNvSpPr>
            <a:spLocks noGrp="1"/>
          </p:cNvSpPr>
          <p:nvPr>
            <p:ph type="title"/>
          </p:nvPr>
        </p:nvSpPr>
        <p:spPr/>
        <p:txBody>
          <a:bodyPr/>
          <a:lstStyle/>
          <a:p>
            <a:pPr algn="ctr"/>
            <a:r>
              <a:rPr lang="en-US" dirty="0">
                <a:solidFill>
                  <a:srgbClr val="09A6E0"/>
                </a:solidFill>
              </a:rPr>
              <a:t>Life Events</a:t>
            </a:r>
          </a:p>
        </p:txBody>
      </p:sp>
    </p:spTree>
    <p:extLst>
      <p:ext uri="{BB962C8B-B14F-4D97-AF65-F5344CB8AC3E}">
        <p14:creationId xmlns:p14="http://schemas.microsoft.com/office/powerpoint/2010/main" val="1439063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03850A0-6167-494E-86C5-4A9013167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991" y="97437"/>
            <a:ext cx="2192482" cy="958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F39D"/>
                  </a:outerShdw>
                </a:effectLst>
              </a14:hiddenEffects>
            </a:ext>
          </a:extLst>
        </p:spPr>
      </p:pic>
      <p:sp>
        <p:nvSpPr>
          <p:cNvPr id="7" name="TextBox 6">
            <a:extLst>
              <a:ext uri="{FF2B5EF4-FFF2-40B4-BE49-F238E27FC236}">
                <a16:creationId xmlns:a16="http://schemas.microsoft.com/office/drawing/2014/main" id="{3D1D10E3-448A-4A6F-9A31-9BE5906D7546}"/>
              </a:ext>
            </a:extLst>
          </p:cNvPr>
          <p:cNvSpPr txBox="1"/>
          <p:nvPr/>
        </p:nvSpPr>
        <p:spPr>
          <a:xfrm>
            <a:off x="282286" y="1443841"/>
            <a:ext cx="11627427" cy="3970318"/>
          </a:xfrm>
          <a:prstGeom prst="rect">
            <a:avLst/>
          </a:prstGeom>
          <a:noFill/>
        </p:spPr>
        <p:txBody>
          <a:bodyPr wrap="square" rtlCol="0">
            <a:spAutoFit/>
          </a:bodyPr>
          <a:lstStyle/>
          <a:p>
            <a:r>
              <a:rPr lang="en-US" sz="1400" b="1" u="sng" dirty="0"/>
              <a:t>ENROLL </a:t>
            </a:r>
            <a:r>
              <a:rPr lang="en-US" sz="1400" b="1" dirty="0"/>
              <a:t>- </a:t>
            </a:r>
            <a:r>
              <a:rPr lang="en-US" sz="1400" dirty="0"/>
              <a:t>You will automatically be enrolled in the retirement plan.  Approximately 45-60 days after your hire date a 5% deferral will be taken from your pay on a pre-tax basis.</a:t>
            </a:r>
          </a:p>
          <a:p>
            <a:endParaRPr lang="en-US" sz="1400" dirty="0"/>
          </a:p>
          <a:p>
            <a:r>
              <a:rPr lang="en-US" sz="1400" b="1" u="sng" dirty="0"/>
              <a:t>INVEST</a:t>
            </a:r>
            <a:r>
              <a:rPr lang="en-US" sz="1400" b="1" dirty="0"/>
              <a:t> </a:t>
            </a:r>
            <a:r>
              <a:rPr lang="en-US" sz="1400" dirty="0"/>
              <a:t>– your contributions will be invested in the Vanguard Target Retirement Fund with the target date closest to the year in which you will reach age 65.</a:t>
            </a:r>
          </a:p>
          <a:p>
            <a:endParaRPr lang="en-US" sz="1400" dirty="0"/>
          </a:p>
          <a:p>
            <a:r>
              <a:rPr lang="en-US" sz="1400" b="1" u="sng" dirty="0"/>
              <a:t>INCREASE</a:t>
            </a:r>
            <a:r>
              <a:rPr lang="en-US" sz="1400" dirty="0"/>
              <a:t> – your contribution rate will increase by 1% each July to help you save more in the future.</a:t>
            </a:r>
          </a:p>
          <a:p>
            <a:endParaRPr lang="en-US" sz="1400" dirty="0"/>
          </a:p>
          <a:p>
            <a:r>
              <a:rPr lang="en-US" sz="1400" b="1" u="sng" dirty="0"/>
              <a:t>EMPLOYER MATCH </a:t>
            </a:r>
            <a:r>
              <a:rPr lang="en-US" sz="1400" dirty="0"/>
              <a:t>– Kimball Electronics will match 50% on your pre-tax and Roth contributions up to 6%</a:t>
            </a:r>
          </a:p>
          <a:p>
            <a:endParaRPr lang="en-US" sz="1400" dirty="0"/>
          </a:p>
          <a:p>
            <a:r>
              <a:rPr lang="en-US" sz="1400" b="1" u="sng" dirty="0"/>
              <a:t>ANNUAL EMPLOYER CONTRIBUTION </a:t>
            </a:r>
            <a:r>
              <a:rPr lang="en-US" sz="1400" dirty="0"/>
              <a:t>– in addition to the 50% match, Kimball Electronics will make a discretionary contribution annually to your account whether you contribute or not to the plan.</a:t>
            </a:r>
          </a:p>
          <a:p>
            <a:endParaRPr lang="en-US" sz="1400" dirty="0"/>
          </a:p>
          <a:p>
            <a:r>
              <a:rPr lang="en-US" sz="1400" b="1" u="sng" dirty="0"/>
              <a:t>ROLLOVERS</a:t>
            </a:r>
            <a:r>
              <a:rPr lang="en-US" sz="1400" u="sng" dirty="0"/>
              <a:t> </a:t>
            </a:r>
            <a:r>
              <a:rPr lang="en-US" sz="1400" dirty="0"/>
              <a:t>– if you have money from a previous employer’s qualified retirement plan or an IRA, you can roll it over to the Kimball Electronics plan.</a:t>
            </a:r>
          </a:p>
          <a:p>
            <a:endParaRPr lang="en-US" sz="1400" dirty="0"/>
          </a:p>
          <a:p>
            <a:r>
              <a:rPr lang="en-US" sz="1400" b="1" u="sng" dirty="0"/>
              <a:t>MANAGE</a:t>
            </a:r>
            <a:r>
              <a:rPr lang="en-US" sz="1400" dirty="0"/>
              <a:t> your account – by logging into your account at </a:t>
            </a:r>
            <a:r>
              <a:rPr lang="en-US" sz="1400" dirty="0">
                <a:hlinkClick r:id="rId4"/>
              </a:rPr>
              <a:t>www.vanguard.com/retirementplans</a:t>
            </a:r>
            <a:r>
              <a:rPr lang="en-US" sz="1400" dirty="0"/>
              <a:t>, you can stop or change your payroll deductions, change how your contributions are invested move money between funds or request loans or withdrawals.</a:t>
            </a:r>
          </a:p>
        </p:txBody>
      </p:sp>
      <p:sp>
        <p:nvSpPr>
          <p:cNvPr id="3" name="Title 2">
            <a:extLst>
              <a:ext uri="{FF2B5EF4-FFF2-40B4-BE49-F238E27FC236}">
                <a16:creationId xmlns:a16="http://schemas.microsoft.com/office/drawing/2014/main" id="{FD6636AF-FB51-4455-8EF9-FF74153E86EB}"/>
              </a:ext>
            </a:extLst>
          </p:cNvPr>
          <p:cNvSpPr>
            <a:spLocks noGrp="1"/>
          </p:cNvSpPr>
          <p:nvPr>
            <p:ph type="title"/>
          </p:nvPr>
        </p:nvSpPr>
        <p:spPr/>
        <p:txBody>
          <a:bodyPr/>
          <a:lstStyle/>
          <a:p>
            <a:pPr algn="ctr"/>
            <a:r>
              <a:rPr lang="en-US" dirty="0">
                <a:solidFill>
                  <a:srgbClr val="CF202F"/>
                </a:solidFill>
              </a:rPr>
              <a:t>Retirement Plan </a:t>
            </a:r>
          </a:p>
        </p:txBody>
      </p:sp>
    </p:spTree>
    <p:extLst>
      <p:ext uri="{BB962C8B-B14F-4D97-AF65-F5344CB8AC3E}">
        <p14:creationId xmlns:p14="http://schemas.microsoft.com/office/powerpoint/2010/main" val="2562022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6334" y="1467853"/>
            <a:ext cx="3734014" cy="3566160"/>
          </a:xfrm>
        </p:spPr>
        <p:txBody>
          <a:bodyPr vert="horz" lIns="91440" tIns="45720" rIns="91440" bIns="45720" rtlCol="0" anchor="b">
            <a:normAutofit/>
          </a:bodyPr>
          <a:lstStyle/>
          <a:p>
            <a:r>
              <a:rPr lang="en-US" sz="5000" dirty="0">
                <a:solidFill>
                  <a:srgbClr val="F9B617"/>
                </a:solidFill>
              </a:rPr>
              <a:t>Questions?</a:t>
            </a:r>
          </a:p>
        </p:txBody>
      </p:sp>
      <p:pic>
        <p:nvPicPr>
          <p:cNvPr id="5" name="Picture 4">
            <a:extLst>
              <a:ext uri="{FF2B5EF4-FFF2-40B4-BE49-F238E27FC236}">
                <a16:creationId xmlns:a16="http://schemas.microsoft.com/office/drawing/2014/main" id="{766AAB89-D5DA-4447-8F2B-22AB0A68EB2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07648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C6207-2FAE-5B4E-EC8B-6ECF7A70DA7F}"/>
              </a:ext>
            </a:extLst>
          </p:cNvPr>
          <p:cNvSpPr>
            <a:spLocks noGrp="1"/>
          </p:cNvSpPr>
          <p:nvPr>
            <p:ph type="title"/>
          </p:nvPr>
        </p:nvSpPr>
        <p:spPr>
          <a:xfrm>
            <a:off x="4412974" y="222003"/>
            <a:ext cx="6877216" cy="541324"/>
          </a:xfrm>
        </p:spPr>
        <p:txBody>
          <a:bodyPr>
            <a:normAutofit fontScale="90000"/>
          </a:bodyPr>
          <a:lstStyle/>
          <a:p>
            <a:r>
              <a:rPr lang="en-US" dirty="0"/>
              <a:t>DEV Verification Process</a:t>
            </a:r>
          </a:p>
        </p:txBody>
      </p:sp>
      <p:pic>
        <p:nvPicPr>
          <p:cNvPr id="7" name="Picture 6">
            <a:extLst>
              <a:ext uri="{FF2B5EF4-FFF2-40B4-BE49-F238E27FC236}">
                <a16:creationId xmlns:a16="http://schemas.microsoft.com/office/drawing/2014/main" id="{C6E4A6D6-BA04-3128-C2D4-479024B2A74F}"/>
              </a:ext>
            </a:extLst>
          </p:cNvPr>
          <p:cNvPicPr>
            <a:picLocks noChangeAspect="1"/>
          </p:cNvPicPr>
          <p:nvPr/>
        </p:nvPicPr>
        <p:blipFill>
          <a:blip r:embed="rId3"/>
          <a:stretch>
            <a:fillRect/>
          </a:stretch>
        </p:blipFill>
        <p:spPr>
          <a:xfrm>
            <a:off x="80770" y="763326"/>
            <a:ext cx="5636218" cy="5905679"/>
          </a:xfrm>
          <a:prstGeom prst="rect">
            <a:avLst/>
          </a:prstGeom>
        </p:spPr>
      </p:pic>
      <p:pic>
        <p:nvPicPr>
          <p:cNvPr id="9" name="Picture 8">
            <a:extLst>
              <a:ext uri="{FF2B5EF4-FFF2-40B4-BE49-F238E27FC236}">
                <a16:creationId xmlns:a16="http://schemas.microsoft.com/office/drawing/2014/main" id="{F104E873-1A32-604D-C47F-9454DA317876}"/>
              </a:ext>
            </a:extLst>
          </p:cNvPr>
          <p:cNvPicPr>
            <a:picLocks noChangeAspect="1"/>
          </p:cNvPicPr>
          <p:nvPr/>
        </p:nvPicPr>
        <p:blipFill>
          <a:blip r:embed="rId4"/>
          <a:stretch>
            <a:fillRect/>
          </a:stretch>
        </p:blipFill>
        <p:spPr>
          <a:xfrm>
            <a:off x="5943600" y="763326"/>
            <a:ext cx="6092231" cy="5929338"/>
          </a:xfrm>
          <a:prstGeom prst="rect">
            <a:avLst/>
          </a:prstGeom>
        </p:spPr>
      </p:pic>
    </p:spTree>
    <p:extLst>
      <p:ext uri="{BB962C8B-B14F-4D97-AF65-F5344CB8AC3E}">
        <p14:creationId xmlns:p14="http://schemas.microsoft.com/office/powerpoint/2010/main" val="3480325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271" y="1276653"/>
            <a:ext cx="11255423" cy="5029200"/>
          </a:xfrm>
        </p:spPr>
        <p:txBody>
          <a:bodyPr>
            <a:normAutofit fontScale="92500" lnSpcReduction="20000"/>
          </a:bodyPr>
          <a:lstStyle/>
          <a:p>
            <a:pPr marL="0" indent="0">
              <a:buNone/>
            </a:pPr>
            <a:r>
              <a:rPr lang="en-US" sz="3100" dirty="0">
                <a:latin typeface="Century Gothic" panose="020B0502020202020204" pitchFamily="34" charset="0"/>
              </a:rPr>
              <a:t>Kimball Electronics offers active part time employees the opportunity to select personalized benefit coverage. </a:t>
            </a:r>
          </a:p>
          <a:p>
            <a:pPr marL="0" indent="0">
              <a:buNone/>
            </a:pPr>
            <a:r>
              <a:rPr lang="en-US" sz="3100" dirty="0">
                <a:solidFill>
                  <a:srgbClr val="FF0000"/>
                </a:solidFill>
                <a:latin typeface="Century Gothic" panose="020B0502020202020204" pitchFamily="34" charset="0"/>
              </a:rPr>
              <a:t>(interns/co-ops/temps excluded)</a:t>
            </a:r>
          </a:p>
          <a:p>
            <a:pPr marL="0" indent="0">
              <a:buNone/>
            </a:pPr>
            <a:endParaRPr lang="en-US" sz="3100" dirty="0">
              <a:latin typeface="Century Gothic" panose="020B0502020202020204" pitchFamily="34" charset="0"/>
            </a:endParaRPr>
          </a:p>
          <a:p>
            <a:pPr lvl="1"/>
            <a:r>
              <a:rPr lang="en-US" sz="3100" dirty="0">
                <a:latin typeface="Century Gothic" panose="020B0502020202020204" pitchFamily="34" charset="0"/>
              </a:rPr>
              <a:t>Health Care &amp; Prescription Drugs</a:t>
            </a:r>
          </a:p>
          <a:p>
            <a:pPr lvl="1"/>
            <a:r>
              <a:rPr lang="en-US" sz="3100" dirty="0">
                <a:latin typeface="Century Gothic" panose="020B0502020202020204" pitchFamily="34" charset="0"/>
              </a:rPr>
              <a:t>Health Savings Account (HSA) with qualifying CDHP</a:t>
            </a:r>
          </a:p>
          <a:p>
            <a:pPr lvl="1"/>
            <a:r>
              <a:rPr lang="en-US" sz="3100" dirty="0">
                <a:latin typeface="Century Gothic" panose="020B0502020202020204" pitchFamily="34" charset="0"/>
              </a:rPr>
              <a:t>Dependent Care Flexible Savings Account (DCFSA)</a:t>
            </a:r>
          </a:p>
          <a:p>
            <a:pPr lvl="1"/>
            <a:r>
              <a:rPr lang="en-US" sz="3100" dirty="0">
                <a:latin typeface="Century Gothic" panose="020B0502020202020204" pitchFamily="34" charset="0"/>
              </a:rPr>
              <a:t>Dental &amp; Vision</a:t>
            </a:r>
          </a:p>
          <a:p>
            <a:pPr lvl="1"/>
            <a:r>
              <a:rPr lang="en-US" sz="3100" dirty="0">
                <a:latin typeface="Century Gothic" panose="020B0502020202020204" pitchFamily="34" charset="0"/>
              </a:rPr>
              <a:t>Critical Illness </a:t>
            </a:r>
          </a:p>
          <a:p>
            <a:pPr lvl="1"/>
            <a:r>
              <a:rPr lang="en-US" sz="3100" dirty="0">
                <a:latin typeface="Century Gothic" panose="020B0502020202020204" pitchFamily="34" charset="0"/>
              </a:rPr>
              <a:t>Accidental Injury</a:t>
            </a:r>
          </a:p>
          <a:p>
            <a:pPr lvl="1"/>
            <a:r>
              <a:rPr lang="en-US" sz="3100" dirty="0">
                <a:latin typeface="Century Gothic" panose="020B0502020202020204" pitchFamily="34" charset="0"/>
              </a:rPr>
              <a:t>Hospital Indemnity</a:t>
            </a:r>
          </a:p>
          <a:p>
            <a:pPr>
              <a:buNone/>
            </a:pPr>
            <a:br>
              <a:rPr lang="en-US" dirty="0"/>
            </a:br>
            <a:endParaRPr lang="en-US" dirty="0"/>
          </a:p>
        </p:txBody>
      </p:sp>
      <p:sp>
        <p:nvSpPr>
          <p:cNvPr id="5" name="TextBox 4">
            <a:extLst>
              <a:ext uri="{FF2B5EF4-FFF2-40B4-BE49-F238E27FC236}">
                <a16:creationId xmlns:a16="http://schemas.microsoft.com/office/drawing/2014/main" id="{4A07DA64-2578-4BDE-9BBC-752669C07120}"/>
              </a:ext>
            </a:extLst>
          </p:cNvPr>
          <p:cNvSpPr txBox="1"/>
          <p:nvPr/>
        </p:nvSpPr>
        <p:spPr>
          <a:xfrm>
            <a:off x="4937478" y="394879"/>
            <a:ext cx="6097604" cy="646331"/>
          </a:xfrm>
          <a:prstGeom prst="rect">
            <a:avLst/>
          </a:prstGeom>
          <a:noFill/>
        </p:spPr>
        <p:txBody>
          <a:bodyPr wrap="square">
            <a:spAutoFit/>
          </a:bodyPr>
          <a:lstStyle/>
          <a:p>
            <a:r>
              <a:rPr lang="en-US" sz="3600" b="1" i="1" dirty="0">
                <a:solidFill>
                  <a:srgbClr val="B5CF34"/>
                </a:solidFill>
                <a:latin typeface="Amasis MT Pro" panose="020F0502020204030204" pitchFamily="18" charset="0"/>
              </a:rPr>
              <a:t>Our Benefit Plan</a:t>
            </a:r>
          </a:p>
        </p:txBody>
      </p:sp>
      <p:pic>
        <p:nvPicPr>
          <p:cNvPr id="6" name="Graphic 5" descr="Remote work with solid fill">
            <a:extLst>
              <a:ext uri="{FF2B5EF4-FFF2-40B4-BE49-F238E27FC236}">
                <a16:creationId xmlns:a16="http://schemas.microsoft.com/office/drawing/2014/main" id="{59BA07C4-9D63-4545-8C7E-07CE8EBD64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14997" y="4269709"/>
            <a:ext cx="1865697" cy="1865697"/>
          </a:xfrm>
          <a:prstGeom prst="rect">
            <a:avLst/>
          </a:prstGeom>
        </p:spPr>
      </p:pic>
    </p:spTree>
    <p:extLst>
      <p:ext uri="{BB962C8B-B14F-4D97-AF65-F5344CB8AC3E}">
        <p14:creationId xmlns:p14="http://schemas.microsoft.com/office/powerpoint/2010/main" val="1284481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8581" y="640080"/>
            <a:ext cx="4221989" cy="3566160"/>
          </a:xfrm>
        </p:spPr>
        <p:txBody>
          <a:bodyPr vert="horz" lIns="91440" tIns="45720" rIns="91440" bIns="45720" rtlCol="0" anchor="b">
            <a:normAutofit/>
          </a:bodyPr>
          <a:lstStyle/>
          <a:p>
            <a:r>
              <a:rPr lang="en-US" sz="4800" dirty="0">
                <a:solidFill>
                  <a:srgbClr val="09A6E0"/>
                </a:solidFill>
              </a:rPr>
              <a:t>Healthcare</a:t>
            </a:r>
          </a:p>
        </p:txBody>
      </p:sp>
      <p:pic>
        <p:nvPicPr>
          <p:cNvPr id="3" name="Picture 2" descr="A picture containing clipart&#10;&#10;Description automatically generated">
            <a:extLst>
              <a:ext uri="{FF2B5EF4-FFF2-40B4-BE49-F238E27FC236}">
                <a16:creationId xmlns:a16="http://schemas.microsoft.com/office/drawing/2014/main" id="{388F3EB8-E7FB-4B71-87D6-1A0A5E1FF07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6732" r="2684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027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2693" y="1786344"/>
            <a:ext cx="10466614" cy="3808614"/>
          </a:xfrm>
        </p:spPr>
        <p:txBody>
          <a:bodyPr>
            <a:normAutofit/>
          </a:bodyPr>
          <a:lstStyle/>
          <a:p>
            <a:pPr marL="0" indent="0">
              <a:buNone/>
            </a:pPr>
            <a:r>
              <a:rPr lang="en-US" b="1" dirty="0"/>
              <a:t>Options: </a:t>
            </a:r>
          </a:p>
          <a:p>
            <a:pPr lvl="2"/>
            <a:r>
              <a:rPr lang="en-US" sz="3200" dirty="0"/>
              <a:t>1800</a:t>
            </a:r>
            <a:r>
              <a:rPr lang="en-US" sz="2400" dirty="0"/>
              <a:t> CDHP with HSA Plan</a:t>
            </a:r>
          </a:p>
          <a:p>
            <a:pPr lvl="2"/>
            <a:r>
              <a:rPr lang="en-US" sz="3200" dirty="0"/>
              <a:t>2700</a:t>
            </a:r>
            <a:r>
              <a:rPr lang="en-US" sz="2400" dirty="0"/>
              <a:t> CDHP with HSA Plan</a:t>
            </a:r>
          </a:p>
          <a:p>
            <a:pPr lvl="2"/>
            <a:r>
              <a:rPr lang="en-US" sz="3200" dirty="0"/>
              <a:t>750 </a:t>
            </a:r>
            <a:r>
              <a:rPr lang="en-US" sz="2400" dirty="0"/>
              <a:t>PPO Plan </a:t>
            </a:r>
            <a:r>
              <a:rPr lang="en-US" sz="2400" b="1" dirty="0"/>
              <a:t>NOT</a:t>
            </a:r>
            <a:r>
              <a:rPr lang="en-US" sz="2400" dirty="0"/>
              <a:t> HSA Eligible</a:t>
            </a:r>
          </a:p>
          <a:p>
            <a:pPr lvl="2"/>
            <a:r>
              <a:rPr lang="en-US" sz="2400" dirty="0"/>
              <a:t>No Coverage</a:t>
            </a:r>
          </a:p>
          <a:p>
            <a:pPr>
              <a:buFont typeface="Arial" pitchFamily="34" charset="0"/>
              <a:buChar char="•"/>
            </a:pPr>
            <a:r>
              <a:rPr lang="en-US" sz="2200" dirty="0"/>
              <a:t>All Plans include prescription drug coverage through Express Scripts</a:t>
            </a:r>
          </a:p>
          <a:p>
            <a:pPr>
              <a:buFont typeface="Arial" pitchFamily="34" charset="0"/>
              <a:buChar char="•"/>
            </a:pPr>
            <a:r>
              <a:rPr lang="en-US" sz="2200" dirty="0"/>
              <a:t>All plans are self-insured</a:t>
            </a:r>
          </a:p>
          <a:p>
            <a:pPr marL="0" indent="0">
              <a:buNone/>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a:buFont typeface="Arial" pitchFamily="34" charset="0"/>
              <a:buChar char="•"/>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a:p>
            <a:pPr marL="0" indent="0">
              <a:buNone/>
            </a:pPr>
            <a:endParaRPr lang="en-US" sz="1800" dirty="0">
              <a:solidFill>
                <a:srgbClr val="7030A0"/>
              </a:solidFill>
            </a:endParaRPr>
          </a:p>
        </p:txBody>
      </p:sp>
      <p:sp>
        <p:nvSpPr>
          <p:cNvPr id="5" name="Title 4">
            <a:extLst>
              <a:ext uri="{FF2B5EF4-FFF2-40B4-BE49-F238E27FC236}">
                <a16:creationId xmlns:a16="http://schemas.microsoft.com/office/drawing/2014/main" id="{977F6467-FC7D-4C9E-BCE8-E7130951429F}"/>
              </a:ext>
            </a:extLst>
          </p:cNvPr>
          <p:cNvSpPr>
            <a:spLocks noGrp="1"/>
          </p:cNvSpPr>
          <p:nvPr>
            <p:ph type="title"/>
          </p:nvPr>
        </p:nvSpPr>
        <p:spPr>
          <a:xfrm>
            <a:off x="813707" y="600260"/>
            <a:ext cx="10515600" cy="1325563"/>
          </a:xfrm>
        </p:spPr>
        <p:txBody>
          <a:bodyPr>
            <a:normAutofit/>
          </a:bodyPr>
          <a:lstStyle/>
          <a:p>
            <a:pPr algn="ctr"/>
            <a:r>
              <a:rPr lang="en-US" b="1" dirty="0">
                <a:solidFill>
                  <a:srgbClr val="09A6E0"/>
                </a:solidFill>
              </a:rPr>
              <a:t>Healthcare</a:t>
            </a:r>
          </a:p>
        </p:txBody>
      </p:sp>
    </p:spTree>
    <p:extLst>
      <p:ext uri="{BB962C8B-B14F-4D97-AF65-F5344CB8AC3E}">
        <p14:creationId xmlns:p14="http://schemas.microsoft.com/office/powerpoint/2010/main" val="866023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F6BBB-61C4-02F1-5039-E8F7663A84EE}"/>
              </a:ext>
            </a:extLst>
          </p:cNvPr>
          <p:cNvPicPr>
            <a:picLocks noChangeAspect="1"/>
          </p:cNvPicPr>
          <p:nvPr/>
        </p:nvPicPr>
        <p:blipFill>
          <a:blip r:embed="rId3"/>
          <a:stretch>
            <a:fillRect/>
          </a:stretch>
        </p:blipFill>
        <p:spPr>
          <a:xfrm>
            <a:off x="840278" y="643467"/>
            <a:ext cx="10511443" cy="5571065"/>
          </a:xfrm>
          <a:prstGeom prst="rect">
            <a:avLst/>
          </a:prstGeom>
          <a:ln>
            <a:noFill/>
          </a:ln>
        </p:spPr>
      </p:pic>
    </p:spTree>
    <p:extLst>
      <p:ext uri="{BB962C8B-B14F-4D97-AF65-F5344CB8AC3E}">
        <p14:creationId xmlns:p14="http://schemas.microsoft.com/office/powerpoint/2010/main" val="3310386083"/>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C00000"/>
      </a:accent2>
      <a:accent3>
        <a:srgbClr val="002060"/>
      </a:accent3>
      <a:accent4>
        <a:srgbClr val="FFC000"/>
      </a:accent4>
      <a:accent5>
        <a:srgbClr val="92D050"/>
      </a:accent5>
      <a:accent6>
        <a:srgbClr val="990033"/>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D6C0.tmp">
  <a:themeElements>
    <a:clrScheme name="Custom 2">
      <a:dk1>
        <a:srgbClr val="404040"/>
      </a:dk1>
      <a:lt1>
        <a:sysClr val="window" lastClr="FFFFFF"/>
      </a:lt1>
      <a:dk2>
        <a:srgbClr val="CF0A2C"/>
      </a:dk2>
      <a:lt2>
        <a:srgbClr val="BFBFBF"/>
      </a:lt2>
      <a:accent1>
        <a:srgbClr val="CF0A2C"/>
      </a:accent1>
      <a:accent2>
        <a:srgbClr val="404040"/>
      </a:accent2>
      <a:accent3>
        <a:srgbClr val="808080"/>
      </a:accent3>
      <a:accent4>
        <a:srgbClr val="809699"/>
      </a:accent4>
      <a:accent5>
        <a:srgbClr val="3D5567"/>
      </a:accent5>
      <a:accent6>
        <a:srgbClr val="58807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3EF2010BAD6F4EA5CCD6C975C2E594" ma:contentTypeVersion="14" ma:contentTypeDescription="Create a new document." ma:contentTypeScope="" ma:versionID="fc623176be5b3c59c303d0377f540974">
  <xsd:schema xmlns:xsd="http://www.w3.org/2001/XMLSchema" xmlns:xs="http://www.w3.org/2001/XMLSchema" xmlns:p="http://schemas.microsoft.com/office/2006/metadata/properties" xmlns:ns3="5f5f07c3-b5d7-4ba3-86b5-d80eb3d2594f" xmlns:ns4="6fbe5538-f398-4c95-913b-f87b9799b669" targetNamespace="http://schemas.microsoft.com/office/2006/metadata/properties" ma:root="true" ma:fieldsID="173803a68222812a0e9469bf4ce29ba2" ns3:_="" ns4:_="">
    <xsd:import namespace="5f5f07c3-b5d7-4ba3-86b5-d80eb3d2594f"/>
    <xsd:import namespace="6fbe5538-f398-4c95-913b-f87b9799b66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5f07c3-b5d7-4ba3-86b5-d80eb3d25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fbe5538-f398-4c95-913b-f87b9799b66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5FDEE4-A88B-4FA3-832A-0406FA730A86}">
  <ds:schemaRefs>
    <ds:schemaRef ds:uri="5f5f07c3-b5d7-4ba3-86b5-d80eb3d2594f"/>
    <ds:schemaRef ds:uri="http://schemas.microsoft.com/office/2006/documentManagement/types"/>
    <ds:schemaRef ds:uri="http://schemas.openxmlformats.org/package/2006/metadata/core-properties"/>
    <ds:schemaRef ds:uri="http://purl.org/dc/dcmitype/"/>
    <ds:schemaRef ds:uri="http://schemas.microsoft.com/office/2006/metadata/properties"/>
    <ds:schemaRef ds:uri="http://www.w3.org/XML/1998/namespace"/>
    <ds:schemaRef ds:uri="6fbe5538-f398-4c95-913b-f87b9799b669"/>
    <ds:schemaRef ds:uri="http://schemas.microsoft.com/office/infopath/2007/PartnerControls"/>
    <ds:schemaRef ds:uri="http://purl.org/dc/terms/"/>
    <ds:schemaRef ds:uri="http://purl.org/dc/elements/1.1/"/>
  </ds:schemaRefs>
</ds:datastoreItem>
</file>

<file path=customXml/itemProps2.xml><?xml version="1.0" encoding="utf-8"?>
<ds:datastoreItem xmlns:ds="http://schemas.openxmlformats.org/officeDocument/2006/customXml" ds:itemID="{97C0D8B0-EEBB-48A9-94F4-C106D8182B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5f07c3-b5d7-4ba3-86b5-d80eb3d2594f"/>
    <ds:schemaRef ds:uri="6fbe5538-f398-4c95-913b-f87b9799b6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4BA3E2-2C99-4538-A01B-DC4736AEF4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2661</TotalTime>
  <Words>7061</Words>
  <Application>Microsoft Office PowerPoint</Application>
  <PresentationFormat>Widescreen</PresentationFormat>
  <Paragraphs>690</Paragraphs>
  <Slides>46</Slides>
  <Notes>46</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46</vt:i4>
      </vt:variant>
    </vt:vector>
  </HeadingPairs>
  <TitlesOfParts>
    <vt:vector size="64" baseType="lpstr">
      <vt:lpstr>Amasis MT Pro</vt:lpstr>
      <vt:lpstr>Arial</vt:lpstr>
      <vt:lpstr>Arial Black</vt:lpstr>
      <vt:lpstr>Calibri</vt:lpstr>
      <vt:lpstr>Calibri Light</vt:lpstr>
      <vt:lpstr>Century Gothic</vt:lpstr>
      <vt:lpstr>CIDFont+F1</vt:lpstr>
      <vt:lpstr>CIDFont+F3</vt:lpstr>
      <vt:lpstr>Figtree</vt:lpstr>
      <vt:lpstr>Franklin Gothic Book</vt:lpstr>
      <vt:lpstr>Franklin Gothic Medium</vt:lpstr>
      <vt:lpstr>Gotham-Book</vt:lpstr>
      <vt:lpstr>Neuton</vt:lpstr>
      <vt:lpstr>Times New Roman</vt:lpstr>
      <vt:lpstr>Wingdings</vt:lpstr>
      <vt:lpstr>ヒラギノ角ゴ Pro W3</vt:lpstr>
      <vt:lpstr>Office Theme</vt:lpstr>
      <vt:lpstr>pptD6C0.tmp</vt:lpstr>
      <vt:lpstr>PowerPoint Presentation</vt:lpstr>
      <vt:lpstr>Where to find the online New Hire Benefit Guide</vt:lpstr>
      <vt:lpstr>New Hire Benefit Enrollment</vt:lpstr>
      <vt:lpstr>PowerPoint Presentation</vt:lpstr>
      <vt:lpstr>DEV Verification Process</vt:lpstr>
      <vt:lpstr>PowerPoint Presentation</vt:lpstr>
      <vt:lpstr>Healthcare</vt:lpstr>
      <vt:lpstr>Healthcare</vt:lpstr>
      <vt:lpstr>PowerPoint Presentation</vt:lpstr>
      <vt:lpstr>PowerPoint Presentation</vt:lpstr>
      <vt:lpstr>Total Rewards – Healthcare </vt:lpstr>
      <vt:lpstr>PowerPoint Presentation</vt:lpstr>
      <vt:lpstr>Sydney Health </vt:lpstr>
      <vt:lpstr>PowerPoint Presentation</vt:lpstr>
      <vt:lpstr>Livongo</vt:lpstr>
      <vt:lpstr>PowerPoint Presentation</vt:lpstr>
      <vt:lpstr>PowerPoint Presentation</vt:lpstr>
      <vt:lpstr>Your covered weight loss and diabetes reversal* benefit</vt:lpstr>
      <vt:lpstr>PowerPoint Presentation</vt:lpstr>
      <vt:lpstr>PowerPoint Presentation</vt:lpstr>
      <vt:lpstr>PowerPoint Presentation</vt:lpstr>
      <vt:lpstr>Health Savings Accounts</vt:lpstr>
      <vt:lpstr>HSA Plan Eligibility</vt:lpstr>
      <vt:lpstr>2025 Health Savings Account (HSA)</vt:lpstr>
      <vt:lpstr>PowerPoint Presentation</vt:lpstr>
      <vt:lpstr>PowerPoint Presentation</vt:lpstr>
      <vt:lpstr>PowerPoint Presentation</vt:lpstr>
      <vt:lpstr>Telemedicine</vt:lpstr>
      <vt:lpstr>Telemedicine</vt:lpstr>
      <vt:lpstr>Dental</vt:lpstr>
      <vt:lpstr>PowerPoint Presentation</vt:lpstr>
      <vt:lpstr>Dental</vt:lpstr>
      <vt:lpstr>PowerPoint Presentation</vt:lpstr>
      <vt:lpstr>Vision</vt:lpstr>
      <vt:lpstr>VISION</vt:lpstr>
      <vt:lpstr>HIPPA Reminder</vt:lpstr>
      <vt:lpstr>Voluntary Benefits:  Accident Insurance, Group Critical Illness &amp; Hospital Indemnity   </vt:lpstr>
      <vt:lpstr>Group Accident</vt:lpstr>
      <vt:lpstr>Group Accident</vt:lpstr>
      <vt:lpstr>PowerPoint Presentation</vt:lpstr>
      <vt:lpstr>PowerPoint Presentation</vt:lpstr>
      <vt:lpstr>Hospital Indemnity</vt:lpstr>
      <vt:lpstr>Hospital Indemnity</vt:lpstr>
      <vt:lpstr>Life Events</vt:lpstr>
      <vt:lpstr>Retirement Plan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Leah Siegel</dc:creator>
  <cp:lastModifiedBy>Amy Gilbert</cp:lastModifiedBy>
  <cp:revision>119</cp:revision>
  <cp:lastPrinted>2021-11-12T19:32:28Z</cp:lastPrinted>
  <dcterms:created xsi:type="dcterms:W3CDTF">2020-06-09T19:36:33Z</dcterms:created>
  <dcterms:modified xsi:type="dcterms:W3CDTF">2024-12-17T15:07:33Z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0x010100F73EF2010BAD6F4EA5CCD6C975C2E594</vt:lpwstr>
  </property>
</Properties>
</file>